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71"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DM Sans Bold" panose="020B0604020202020204" charset="0"/>
      <p:regular r:id="rId19"/>
    </p:embeddedFont>
    <p:embeddedFont>
      <p:font typeface="Canva Sans Bold" panose="020B0604020202020204" charset="0"/>
      <p:regular r:id="rId20"/>
    </p:embeddedFont>
    <p:embeddedFont>
      <p:font typeface="Canva Sans" panose="020B0604020202020204" charset="0"/>
      <p:regular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3ACED-83B6-4C14-AEB2-DD3B333B2DE7}" v="3" dt="2024-08-14T04:55:41.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902" autoAdjust="0"/>
  </p:normalViewPr>
  <p:slideViewPr>
    <p:cSldViewPr>
      <p:cViewPr varScale="1">
        <p:scale>
          <a:sx n="47" d="100"/>
          <a:sy n="47" d="100"/>
        </p:scale>
        <p:origin x="46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yathri Venkatesan" userId="491990166b7bf443" providerId="LiveId" clId="{0C53ACED-83B6-4C14-AEB2-DD3B333B2DE7}"/>
    <pc:docChg chg="undo custSel addSld delSld modSld">
      <pc:chgData name="Gayathri Venkatesan" userId="491990166b7bf443" providerId="LiveId" clId="{0C53ACED-83B6-4C14-AEB2-DD3B333B2DE7}" dt="2024-08-14T04:58:51.179" v="326" actId="20577"/>
      <pc:docMkLst>
        <pc:docMk/>
      </pc:docMkLst>
      <pc:sldChg chg="addSp delSp modSp mod">
        <pc:chgData name="Gayathri Venkatesan" userId="491990166b7bf443" providerId="LiveId" clId="{0C53ACED-83B6-4C14-AEB2-DD3B333B2DE7}" dt="2024-08-14T04:58:01.778" v="274" actId="20577"/>
        <pc:sldMkLst>
          <pc:docMk/>
          <pc:sldMk cId="0" sldId="256"/>
        </pc:sldMkLst>
        <pc:spChg chg="add del">
          <ac:chgData name="Gayathri Venkatesan" userId="491990166b7bf443" providerId="LiveId" clId="{0C53ACED-83B6-4C14-AEB2-DD3B333B2DE7}" dt="2024-08-14T04:48:28.129" v="184" actId="478"/>
          <ac:spMkLst>
            <pc:docMk/>
            <pc:sldMk cId="0" sldId="256"/>
            <ac:spMk id="2" creationId="{00000000-0000-0000-0000-000000000000}"/>
          </ac:spMkLst>
        </pc:spChg>
        <pc:spChg chg="mod">
          <ac:chgData name="Gayathri Venkatesan" userId="491990166b7bf443" providerId="LiveId" clId="{0C53ACED-83B6-4C14-AEB2-DD3B333B2DE7}" dt="2024-08-14T03:59:38.274" v="182" actId="1076"/>
          <ac:spMkLst>
            <pc:docMk/>
            <pc:sldMk cId="0" sldId="256"/>
            <ac:spMk id="3" creationId="{00000000-0000-0000-0000-000000000000}"/>
          </ac:spMkLst>
        </pc:spChg>
        <pc:spChg chg="mod">
          <ac:chgData name="Gayathri Venkatesan" userId="491990166b7bf443" providerId="LiveId" clId="{0C53ACED-83B6-4C14-AEB2-DD3B333B2DE7}" dt="2024-08-14T04:58:01.778" v="274" actId="20577"/>
          <ac:spMkLst>
            <pc:docMk/>
            <pc:sldMk cId="0" sldId="256"/>
            <ac:spMk id="4" creationId="{00000000-0000-0000-0000-000000000000}"/>
          </ac:spMkLst>
        </pc:spChg>
      </pc:sldChg>
      <pc:sldChg chg="modSp mod">
        <pc:chgData name="Gayathri Venkatesan" userId="491990166b7bf443" providerId="LiveId" clId="{0C53ACED-83B6-4C14-AEB2-DD3B333B2DE7}" dt="2024-08-14T04:58:51.179" v="326" actId="20577"/>
        <pc:sldMkLst>
          <pc:docMk/>
          <pc:sldMk cId="0" sldId="258"/>
        </pc:sldMkLst>
        <pc:spChg chg="mod">
          <ac:chgData name="Gayathri Venkatesan" userId="491990166b7bf443" providerId="LiveId" clId="{0C53ACED-83B6-4C14-AEB2-DD3B333B2DE7}" dt="2024-08-14T04:58:51.179" v="326" actId="20577"/>
          <ac:spMkLst>
            <pc:docMk/>
            <pc:sldMk cId="0" sldId="258"/>
            <ac:spMk id="4" creationId="{00000000-0000-0000-0000-000000000000}"/>
          </ac:spMkLst>
        </pc:spChg>
      </pc:sldChg>
      <pc:sldChg chg="modSp mod">
        <pc:chgData name="Gayathri Venkatesan" userId="491990166b7bf443" providerId="LiveId" clId="{0C53ACED-83B6-4C14-AEB2-DD3B333B2DE7}" dt="2024-08-14T03:57:02.626" v="153" actId="20577"/>
        <pc:sldMkLst>
          <pc:docMk/>
          <pc:sldMk cId="0" sldId="266"/>
        </pc:sldMkLst>
        <pc:spChg chg="mod">
          <ac:chgData name="Gayathri Venkatesan" userId="491990166b7bf443" providerId="LiveId" clId="{0C53ACED-83B6-4C14-AEB2-DD3B333B2DE7}" dt="2024-08-14T03:57:02.626" v="153" actId="20577"/>
          <ac:spMkLst>
            <pc:docMk/>
            <pc:sldMk cId="0" sldId="266"/>
            <ac:spMk id="6" creationId="{00000000-0000-0000-0000-000000000000}"/>
          </ac:spMkLst>
        </pc:spChg>
      </pc:sldChg>
      <pc:sldChg chg="addSp delSp modSp add mod">
        <pc:chgData name="Gayathri Venkatesan" userId="491990166b7bf443" providerId="LiveId" clId="{0C53ACED-83B6-4C14-AEB2-DD3B333B2DE7}" dt="2024-08-14T04:56:59.585" v="251" actId="1076"/>
        <pc:sldMkLst>
          <pc:docMk/>
          <pc:sldMk cId="838935586" sldId="271"/>
        </pc:sldMkLst>
        <pc:spChg chg="del mod">
          <ac:chgData name="Gayathri Venkatesan" userId="491990166b7bf443" providerId="LiveId" clId="{0C53ACED-83B6-4C14-AEB2-DD3B333B2DE7}" dt="2024-08-14T04:49:51.160" v="191" actId="478"/>
          <ac:spMkLst>
            <pc:docMk/>
            <pc:sldMk cId="838935586" sldId="271"/>
            <ac:spMk id="2" creationId="{00000000-0000-0000-0000-000000000000}"/>
          </ac:spMkLst>
        </pc:spChg>
        <pc:spChg chg="add del">
          <ac:chgData name="Gayathri Venkatesan" userId="491990166b7bf443" providerId="LiveId" clId="{0C53ACED-83B6-4C14-AEB2-DD3B333B2DE7}" dt="2024-08-14T04:50:41.126" v="213" actId="478"/>
          <ac:spMkLst>
            <pc:docMk/>
            <pc:sldMk cId="838935586" sldId="271"/>
            <ac:spMk id="3" creationId="{00000000-0000-0000-0000-000000000000}"/>
          </ac:spMkLst>
        </pc:spChg>
        <pc:spChg chg="del mod">
          <ac:chgData name="Gayathri Venkatesan" userId="491990166b7bf443" providerId="LiveId" clId="{0C53ACED-83B6-4C14-AEB2-DD3B333B2DE7}" dt="2024-08-14T04:49:51.165" v="193"/>
          <ac:spMkLst>
            <pc:docMk/>
            <pc:sldMk cId="838935586" sldId="271"/>
            <ac:spMk id="5" creationId="{00000000-0000-0000-0000-000000000000}"/>
          </ac:spMkLst>
        </pc:spChg>
        <pc:spChg chg="add del mod">
          <ac:chgData name="Gayathri Venkatesan" userId="491990166b7bf443" providerId="LiveId" clId="{0C53ACED-83B6-4C14-AEB2-DD3B333B2DE7}" dt="2024-08-14T04:56:55.439" v="250" actId="1076"/>
          <ac:spMkLst>
            <pc:docMk/>
            <pc:sldMk cId="838935586" sldId="271"/>
            <ac:spMk id="6" creationId="{00000000-0000-0000-0000-000000000000}"/>
          </ac:spMkLst>
        </pc:spChg>
        <pc:spChg chg="add del mod">
          <ac:chgData name="Gayathri Venkatesan" userId="491990166b7bf443" providerId="LiveId" clId="{0C53ACED-83B6-4C14-AEB2-DD3B333B2DE7}" dt="2024-08-14T04:52:16.933" v="225" actId="478"/>
          <ac:spMkLst>
            <pc:docMk/>
            <pc:sldMk cId="838935586" sldId="271"/>
            <ac:spMk id="7" creationId="{00000000-0000-0000-0000-000000000000}"/>
          </ac:spMkLst>
        </pc:spChg>
        <pc:spChg chg="add del">
          <ac:chgData name="Gayathri Venkatesan" userId="491990166b7bf443" providerId="LiveId" clId="{0C53ACED-83B6-4C14-AEB2-DD3B333B2DE7}" dt="2024-08-14T04:50:39.354" v="210" actId="22"/>
          <ac:spMkLst>
            <pc:docMk/>
            <pc:sldMk cId="838935586" sldId="271"/>
            <ac:spMk id="9" creationId="{C8B30011-35B5-0E01-9875-86DCF6CF1A4D}"/>
          </ac:spMkLst>
        </pc:spChg>
        <pc:spChg chg="add del">
          <ac:chgData name="Gayathri Venkatesan" userId="491990166b7bf443" providerId="LiveId" clId="{0C53ACED-83B6-4C14-AEB2-DD3B333B2DE7}" dt="2024-08-14T04:50:38.139" v="209" actId="22"/>
          <ac:spMkLst>
            <pc:docMk/>
            <pc:sldMk cId="838935586" sldId="271"/>
            <ac:spMk id="11" creationId="{1C98F0BC-EF1F-6CEC-1CB5-6DA21F15E1B0}"/>
          </ac:spMkLst>
        </pc:spChg>
        <pc:spChg chg="add del mod">
          <ac:chgData name="Gayathri Venkatesan" userId="491990166b7bf443" providerId="LiveId" clId="{0C53ACED-83B6-4C14-AEB2-DD3B333B2DE7}" dt="2024-08-14T04:56:59.585" v="251" actId="1076"/>
          <ac:spMkLst>
            <pc:docMk/>
            <pc:sldMk cId="838935586" sldId="271"/>
            <ac:spMk id="13" creationId="{636DEF33-C777-1F37-B8E4-3476A23750AE}"/>
          </ac:spMkLst>
        </pc:spChg>
        <pc:spChg chg="add">
          <ac:chgData name="Gayathri Venkatesan" userId="491990166b7bf443" providerId="LiveId" clId="{0C53ACED-83B6-4C14-AEB2-DD3B333B2DE7}" dt="2024-08-14T04:52:25.469" v="226" actId="22"/>
          <ac:spMkLst>
            <pc:docMk/>
            <pc:sldMk cId="838935586" sldId="271"/>
            <ac:spMk id="15" creationId="{99FC1843-5A2F-1D3D-3454-708FF251028A}"/>
          </ac:spMkLst>
        </pc:spChg>
        <pc:spChg chg="add">
          <ac:chgData name="Gayathri Venkatesan" userId="491990166b7bf443" providerId="LiveId" clId="{0C53ACED-83B6-4C14-AEB2-DD3B333B2DE7}" dt="2024-08-14T04:52:43.546" v="227" actId="22"/>
          <ac:spMkLst>
            <pc:docMk/>
            <pc:sldMk cId="838935586" sldId="271"/>
            <ac:spMk id="17" creationId="{F9E8A49F-BCDE-B5B6-DA6D-41E3321E5B7C}"/>
          </ac:spMkLst>
        </pc:spChg>
        <pc:picChg chg="del">
          <ac:chgData name="Gayathri Venkatesan" userId="491990166b7bf443" providerId="LiveId" clId="{0C53ACED-83B6-4C14-AEB2-DD3B333B2DE7}" dt="2024-08-14T04:49:54.845" v="194" actId="478"/>
          <ac:picMkLst>
            <pc:docMk/>
            <pc:sldMk cId="838935586" sldId="271"/>
            <ac:picMk id="4" creationId="{00000000-0000-0000-0000-000000000000}"/>
          </ac:picMkLst>
        </pc:picChg>
        <pc:picChg chg="add del mod">
          <ac:chgData name="Gayathri Venkatesan" userId="491990166b7bf443" providerId="LiveId" clId="{0C53ACED-83B6-4C14-AEB2-DD3B333B2DE7}" dt="2024-08-14T04:55:29.359" v="236" actId="478"/>
          <ac:picMkLst>
            <pc:docMk/>
            <pc:sldMk cId="838935586" sldId="271"/>
            <ac:picMk id="19" creationId="{BE44CC1F-9A17-C570-3CC2-7920D6BC2C45}"/>
          </ac:picMkLst>
        </pc:picChg>
        <pc:picChg chg="add mod">
          <ac:chgData name="Gayathri Venkatesan" userId="491990166b7bf443" providerId="LiveId" clId="{0C53ACED-83B6-4C14-AEB2-DD3B333B2DE7}" dt="2024-08-14T04:56:11.240" v="245" actId="1076"/>
          <ac:picMkLst>
            <pc:docMk/>
            <pc:sldMk cId="838935586" sldId="271"/>
            <ac:picMk id="21" creationId="{5BE6E08B-D65E-FD15-CD1B-F456EEF0838B}"/>
          </ac:picMkLst>
        </pc:picChg>
      </pc:sldChg>
      <pc:sldChg chg="new del">
        <pc:chgData name="Gayathri Venkatesan" userId="491990166b7bf443" providerId="LiveId" clId="{0C53ACED-83B6-4C14-AEB2-DD3B333B2DE7}" dt="2024-08-14T04:49:34.327" v="186" actId="2696"/>
        <pc:sldMkLst>
          <pc:docMk/>
          <pc:sldMk cId="2987236346"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0F458-0689-4D08-ABC0-A7033F6E6BDC}" type="datetimeFigureOut">
              <a:rPr lang="en-IN" smtClean="0"/>
              <a:t>14-08-2024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CEA28-B153-4C39-AE2A-A610B4BEFAC9}" type="slidenum">
              <a:rPr lang="en-IN" smtClean="0"/>
              <a:t>‹#›</a:t>
            </a:fld>
            <a:endParaRPr lang="en-IN"/>
          </a:p>
        </p:txBody>
      </p:sp>
    </p:spTree>
    <p:extLst>
      <p:ext uri="{BB962C8B-B14F-4D97-AF65-F5344CB8AC3E}">
        <p14:creationId xmlns:p14="http://schemas.microsoft.com/office/powerpoint/2010/main" val="123501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7CEA28-B153-4C39-AE2A-A610B4BEFAC9}" type="slidenum">
              <a:rPr lang="en-IN" smtClean="0"/>
              <a:t>4</a:t>
            </a:fld>
            <a:endParaRPr lang="en-IN"/>
          </a:p>
        </p:txBody>
      </p:sp>
    </p:spTree>
    <p:extLst>
      <p:ext uri="{BB962C8B-B14F-4D97-AF65-F5344CB8AC3E}">
        <p14:creationId xmlns:p14="http://schemas.microsoft.com/office/powerpoint/2010/main" val="307218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7CEA28-B153-4C39-AE2A-A610B4BEFAC9}" type="slidenum">
              <a:rPr lang="en-IN" smtClean="0"/>
              <a:t>5</a:t>
            </a:fld>
            <a:endParaRPr lang="en-IN"/>
          </a:p>
        </p:txBody>
      </p:sp>
    </p:spTree>
    <p:extLst>
      <p:ext uri="{BB962C8B-B14F-4D97-AF65-F5344CB8AC3E}">
        <p14:creationId xmlns:p14="http://schemas.microsoft.com/office/powerpoint/2010/main" val="368923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labgenicx.shop/evehicl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gi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4.svg"/><Relationship Id="rId2" Type="http://schemas.openxmlformats.org/officeDocument/2006/relationships/image" Target="../media/image8.gif"/><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svg"/><Relationship Id="rId4" Type="http://schemas.openxmlformats.org/officeDocument/2006/relationships/image" Target="../media/image10.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1.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0E0C"/>
        </a:solidFill>
        <a:effectLst/>
      </p:bgPr>
    </p:bg>
    <p:spTree>
      <p:nvGrpSpPr>
        <p:cNvPr id="1" name=""/>
        <p:cNvGrpSpPr/>
        <p:nvPr/>
      </p:nvGrpSpPr>
      <p:grpSpPr>
        <a:xfrm>
          <a:off x="0" y="0"/>
          <a:ext cx="0" cy="0"/>
          <a:chOff x="0" y="0"/>
          <a:chExt cx="0" cy="0"/>
        </a:xfrm>
      </p:grpSpPr>
      <p:sp>
        <p:nvSpPr>
          <p:cNvPr id="2" name="Freeform 2"/>
          <p:cNvSpPr/>
          <p:nvPr/>
        </p:nvSpPr>
        <p:spPr>
          <a:xfrm>
            <a:off x="0" y="2132765"/>
            <a:ext cx="10908916" cy="6970004"/>
          </a:xfrm>
          <a:custGeom>
            <a:avLst/>
            <a:gdLst/>
            <a:ahLst/>
            <a:cxnLst/>
            <a:rect l="l" t="t" r="r" b="b"/>
            <a:pathLst>
              <a:path w="11413470" h="6970004">
                <a:moveTo>
                  <a:pt x="0" y="0"/>
                </a:moveTo>
                <a:lnTo>
                  <a:pt x="11413471" y="0"/>
                </a:lnTo>
                <a:lnTo>
                  <a:pt x="11413471" y="6970004"/>
                </a:lnTo>
                <a:lnTo>
                  <a:pt x="0" y="6970004"/>
                </a:lnTo>
                <a:lnTo>
                  <a:pt x="0" y="0"/>
                </a:lnTo>
                <a:close/>
              </a:path>
            </a:pathLst>
          </a:custGeom>
          <a:blipFill>
            <a:blip r:embed="rId2"/>
            <a:stretch>
              <a:fillRect l="-1790" r="-565" b="-7174"/>
            </a:stretch>
          </a:blipFill>
        </p:spPr>
      </p:sp>
      <p:sp>
        <p:nvSpPr>
          <p:cNvPr id="3" name="TextBox 3"/>
          <p:cNvSpPr txBox="1"/>
          <p:nvPr/>
        </p:nvSpPr>
        <p:spPr>
          <a:xfrm>
            <a:off x="4648200" y="1333500"/>
            <a:ext cx="10037818" cy="1855316"/>
          </a:xfrm>
          <a:prstGeom prst="rect">
            <a:avLst/>
          </a:prstGeom>
        </p:spPr>
        <p:txBody>
          <a:bodyPr wrap="square" lIns="0" tIns="0" rIns="0" bIns="0" rtlCol="0" anchor="t">
            <a:spAutoFit/>
          </a:bodyPr>
          <a:lstStyle/>
          <a:p>
            <a:pPr algn="ctr">
              <a:lnSpc>
                <a:spcPts val="7436"/>
              </a:lnSpc>
            </a:pPr>
            <a:r>
              <a:rPr lang="en-US" sz="5311" dirty="0">
                <a:solidFill>
                  <a:srgbClr val="FFFFFF"/>
                </a:solidFill>
                <a:latin typeface="DM Sans Bold"/>
                <a:ea typeface="DM Sans Bold"/>
                <a:cs typeface="DM Sans Bold"/>
                <a:sym typeface="DM Sans Bold"/>
              </a:rPr>
              <a:t>IOT Based E-Vehicle Battery Optimization</a:t>
            </a:r>
          </a:p>
        </p:txBody>
      </p:sp>
      <p:sp>
        <p:nvSpPr>
          <p:cNvPr id="4" name="TextBox 4"/>
          <p:cNvSpPr txBox="1"/>
          <p:nvPr/>
        </p:nvSpPr>
        <p:spPr>
          <a:xfrm>
            <a:off x="9973736" y="5551092"/>
            <a:ext cx="7011988" cy="4267515"/>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ea typeface="Canva Sans"/>
                <a:cs typeface="Canva Sans"/>
                <a:sym typeface="Canva Sans"/>
              </a:rPr>
              <a:t>TEAM NAME : Tech </a:t>
            </a:r>
            <a:r>
              <a:rPr lang="en-US" sz="3399" dirty="0" err="1">
                <a:solidFill>
                  <a:srgbClr val="FFFFFF"/>
                </a:solidFill>
                <a:latin typeface="Canva Sans"/>
                <a:ea typeface="Canva Sans"/>
                <a:cs typeface="Canva Sans"/>
                <a:sym typeface="Canva Sans"/>
              </a:rPr>
              <a:t>Titanz</a:t>
            </a:r>
            <a:endParaRPr lang="en-US" sz="3399" dirty="0">
              <a:solidFill>
                <a:srgbClr val="FFFFFF"/>
              </a:solidFill>
              <a:latin typeface="Canva Sans"/>
              <a:ea typeface="Canva Sans"/>
              <a:cs typeface="Canva Sans"/>
              <a:sym typeface="Canva Sans"/>
            </a:endParaRPr>
          </a:p>
          <a:p>
            <a:pPr algn="ctr">
              <a:lnSpc>
                <a:spcPts val="4759"/>
              </a:lnSpc>
            </a:pPr>
            <a:r>
              <a:rPr lang="en-US" sz="3399" dirty="0">
                <a:solidFill>
                  <a:srgbClr val="FFFFFF"/>
                </a:solidFill>
                <a:latin typeface="Canva Sans"/>
                <a:ea typeface="Canva Sans"/>
                <a:cs typeface="Canva Sans"/>
                <a:sym typeface="Canva Sans"/>
              </a:rPr>
              <a:t>TEAM ID : T3PSO1T01</a:t>
            </a:r>
          </a:p>
          <a:p>
            <a:pPr algn="ctr">
              <a:lnSpc>
                <a:spcPts val="4759"/>
              </a:lnSpc>
            </a:pPr>
            <a:endParaRPr lang="en-US" sz="3399" dirty="0">
              <a:solidFill>
                <a:srgbClr val="FFFFFF"/>
              </a:solidFill>
              <a:latin typeface="Canva Sans"/>
              <a:ea typeface="Canva Sans"/>
              <a:cs typeface="Canva Sans"/>
              <a:sym typeface="Canva Sans"/>
            </a:endParaRPr>
          </a:p>
          <a:p>
            <a:pPr algn="ctr">
              <a:lnSpc>
                <a:spcPts val="4759"/>
              </a:lnSpc>
            </a:pP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Keerthana</a:t>
            </a:r>
            <a:r>
              <a:rPr lang="en-US" sz="3399" dirty="0">
                <a:solidFill>
                  <a:srgbClr val="FFFFFF"/>
                </a:solidFill>
                <a:latin typeface="Canva Sans"/>
                <a:ea typeface="Canva Sans"/>
                <a:cs typeface="Canva Sans"/>
                <a:sym typeface="Canva Sans"/>
              </a:rPr>
              <a:t> P</a:t>
            </a:r>
          </a:p>
          <a:p>
            <a:pPr algn="ctr">
              <a:lnSpc>
                <a:spcPts val="4759"/>
              </a:lnSpc>
            </a:pPr>
            <a:r>
              <a:rPr lang="en-US" sz="3399" dirty="0">
                <a:solidFill>
                  <a:srgbClr val="FFFFFF"/>
                </a:solidFill>
                <a:latin typeface="Canva Sans"/>
                <a:ea typeface="Canva Sans"/>
                <a:cs typeface="Canva Sans"/>
                <a:sym typeface="Canva Sans"/>
              </a:rPr>
              <a:t>      </a:t>
            </a:r>
            <a:r>
              <a:rPr lang="en-US" sz="3399" dirty="0" err="1">
                <a:solidFill>
                  <a:srgbClr val="FFFFFF"/>
                </a:solidFill>
                <a:latin typeface="Canva Sans"/>
                <a:ea typeface="Canva Sans"/>
                <a:cs typeface="Canva Sans"/>
                <a:sym typeface="Canva Sans"/>
              </a:rPr>
              <a:t>Gayathri</a:t>
            </a:r>
            <a:r>
              <a:rPr lang="en-US" sz="3399" dirty="0">
                <a:solidFill>
                  <a:srgbClr val="FFFFFF"/>
                </a:solidFill>
                <a:latin typeface="Canva Sans"/>
                <a:ea typeface="Canva Sans"/>
                <a:cs typeface="Canva Sans"/>
                <a:sym typeface="Canva Sans"/>
              </a:rPr>
              <a:t> V</a:t>
            </a:r>
          </a:p>
          <a:p>
            <a:pPr algn="ctr">
              <a:lnSpc>
                <a:spcPts val="4759"/>
              </a:lnSpc>
            </a:pPr>
            <a:r>
              <a:rPr lang="en-US" sz="3399" dirty="0">
                <a:solidFill>
                  <a:srgbClr val="FFFFFF"/>
                </a:solidFill>
                <a:latin typeface="Canva Sans"/>
                <a:ea typeface="Canva Sans"/>
                <a:cs typeface="Canva Sans"/>
                <a:sym typeface="Canva Sans"/>
              </a:rPr>
              <a:t>   Harini SS </a:t>
            </a:r>
          </a:p>
          <a:p>
            <a:pPr algn="ctr">
              <a:lnSpc>
                <a:spcPts val="4759"/>
              </a:lnSpc>
            </a:pPr>
            <a:r>
              <a:rPr lang="en-US" sz="3399" dirty="0">
                <a:solidFill>
                  <a:srgbClr val="FFFFFF"/>
                </a:solidFill>
                <a:latin typeface="Canva Sans"/>
                <a:ea typeface="Canva Sans"/>
                <a:cs typeface="Canva Sans"/>
                <a:sym typeface="Canva Sans"/>
              </a:rPr>
              <a:t>Harini 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2601885" y="2090429"/>
            <a:ext cx="13084230" cy="7359879"/>
          </a:xfrm>
          <a:custGeom>
            <a:avLst/>
            <a:gdLst/>
            <a:ahLst/>
            <a:cxnLst/>
            <a:rect l="l" t="t" r="r" b="b"/>
            <a:pathLst>
              <a:path w="13084230" h="7359879">
                <a:moveTo>
                  <a:pt x="0" y="0"/>
                </a:moveTo>
                <a:lnTo>
                  <a:pt x="13084230" y="0"/>
                </a:lnTo>
                <a:lnTo>
                  <a:pt x="13084230" y="7359879"/>
                </a:lnTo>
                <a:lnTo>
                  <a:pt x="0" y="7359879"/>
                </a:lnTo>
                <a:lnTo>
                  <a:pt x="0" y="0"/>
                </a:lnTo>
                <a:close/>
              </a:path>
            </a:pathLst>
          </a:custGeom>
          <a:blipFill>
            <a:blip r:embed="rId2"/>
            <a:stretch>
              <a:fillRect/>
            </a:stretch>
          </a:blipFill>
        </p:spPr>
      </p:sp>
      <p:sp>
        <p:nvSpPr>
          <p:cNvPr id="3" name="TextBox 3"/>
          <p:cNvSpPr txBox="1"/>
          <p:nvPr/>
        </p:nvSpPr>
        <p:spPr>
          <a:xfrm>
            <a:off x="6939756" y="952500"/>
            <a:ext cx="4408488" cy="695946"/>
          </a:xfrm>
          <a:prstGeom prst="rect">
            <a:avLst/>
          </a:prstGeom>
        </p:spPr>
        <p:txBody>
          <a:bodyPr lIns="0" tIns="0" rIns="0" bIns="0" rtlCol="0" anchor="t">
            <a:spAutoFit/>
          </a:bodyPr>
          <a:lstStyle/>
          <a:p>
            <a:pPr algn="ctr">
              <a:lnSpc>
                <a:spcPts val="5740"/>
              </a:lnSpc>
            </a:pPr>
            <a:r>
              <a:rPr lang="en-US" sz="4100">
                <a:solidFill>
                  <a:srgbClr val="FFFFFF"/>
                </a:solidFill>
                <a:latin typeface="Canva Sans Bold"/>
                <a:ea typeface="Canva Sans Bold"/>
                <a:cs typeface="Canva Sans Bold"/>
                <a:sym typeface="Canva Sans Bold"/>
              </a:rPr>
              <a:t>BLOCK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1384588" y="4153853"/>
            <a:ext cx="7410760" cy="4603491"/>
          </a:xfrm>
          <a:custGeom>
            <a:avLst/>
            <a:gdLst/>
            <a:ahLst/>
            <a:cxnLst/>
            <a:rect l="l" t="t" r="r" b="b"/>
            <a:pathLst>
              <a:path w="7410760" h="4603491">
                <a:moveTo>
                  <a:pt x="0" y="0"/>
                </a:moveTo>
                <a:lnTo>
                  <a:pt x="7410760" y="0"/>
                </a:lnTo>
                <a:lnTo>
                  <a:pt x="7410760" y="4603491"/>
                </a:lnTo>
                <a:lnTo>
                  <a:pt x="0" y="4603491"/>
                </a:lnTo>
                <a:lnTo>
                  <a:pt x="0" y="0"/>
                </a:lnTo>
                <a:close/>
              </a:path>
            </a:pathLst>
          </a:custGeom>
          <a:blipFill>
            <a:blip r:embed="rId2"/>
            <a:stretch>
              <a:fillRect/>
            </a:stretch>
          </a:blipFill>
        </p:spPr>
      </p:sp>
      <p:sp>
        <p:nvSpPr>
          <p:cNvPr id="3" name="Freeform 3"/>
          <p:cNvSpPr/>
          <p:nvPr/>
        </p:nvSpPr>
        <p:spPr>
          <a:xfrm>
            <a:off x="9144000" y="4153853"/>
            <a:ext cx="7591651" cy="4603491"/>
          </a:xfrm>
          <a:custGeom>
            <a:avLst/>
            <a:gdLst/>
            <a:ahLst/>
            <a:cxnLst/>
            <a:rect l="l" t="t" r="r" b="b"/>
            <a:pathLst>
              <a:path w="7591651" h="4603491">
                <a:moveTo>
                  <a:pt x="0" y="0"/>
                </a:moveTo>
                <a:lnTo>
                  <a:pt x="7591651" y="0"/>
                </a:lnTo>
                <a:lnTo>
                  <a:pt x="7591651" y="4603491"/>
                </a:lnTo>
                <a:lnTo>
                  <a:pt x="0" y="4603491"/>
                </a:lnTo>
                <a:lnTo>
                  <a:pt x="0" y="0"/>
                </a:lnTo>
                <a:close/>
              </a:path>
            </a:pathLst>
          </a:custGeom>
          <a:blipFill>
            <a:blip r:embed="rId3"/>
            <a:stretch>
              <a:fillRect l="-9086" r="-11320"/>
            </a:stretch>
          </a:blipFill>
        </p:spPr>
      </p:sp>
      <p:sp>
        <p:nvSpPr>
          <p:cNvPr id="4" name="TextBox 4"/>
          <p:cNvSpPr txBox="1"/>
          <p:nvPr/>
        </p:nvSpPr>
        <p:spPr>
          <a:xfrm>
            <a:off x="3523747" y="942975"/>
            <a:ext cx="10543201" cy="771525"/>
          </a:xfrm>
          <a:prstGeom prst="rect">
            <a:avLst/>
          </a:prstGeom>
        </p:spPr>
        <p:txBody>
          <a:bodyPr lIns="0" tIns="0" rIns="0" bIns="0" rtlCol="0" anchor="t">
            <a:spAutoFit/>
          </a:bodyPr>
          <a:lstStyle/>
          <a:p>
            <a:pPr algn="ctr">
              <a:lnSpc>
                <a:spcPts val="6300"/>
              </a:lnSpc>
            </a:pPr>
            <a:r>
              <a:rPr lang="en-US" sz="4500">
                <a:solidFill>
                  <a:srgbClr val="FFFFFF"/>
                </a:solidFill>
                <a:latin typeface="Canva Sans Bold"/>
                <a:ea typeface="Canva Sans Bold"/>
                <a:cs typeface="Canva Sans Bold"/>
                <a:sym typeface="Canva Sans Bold"/>
              </a:rPr>
              <a:t>HARDWARE PROTOTYPE</a:t>
            </a:r>
          </a:p>
        </p:txBody>
      </p:sp>
      <p:sp>
        <p:nvSpPr>
          <p:cNvPr id="5" name="TextBox 5"/>
          <p:cNvSpPr txBox="1"/>
          <p:nvPr/>
        </p:nvSpPr>
        <p:spPr>
          <a:xfrm>
            <a:off x="1397352" y="2451235"/>
            <a:ext cx="15338299" cy="905338"/>
          </a:xfrm>
          <a:prstGeom prst="rect">
            <a:avLst/>
          </a:prstGeom>
        </p:spPr>
        <p:txBody>
          <a:bodyPr lIns="0" tIns="0" rIns="0" bIns="0" rtlCol="0" anchor="t">
            <a:spAutoFit/>
          </a:bodyPr>
          <a:lstStyle/>
          <a:p>
            <a:pPr algn="ctr">
              <a:lnSpc>
                <a:spcPts val="3649"/>
              </a:lnSpc>
            </a:pPr>
            <a:r>
              <a:rPr lang="en-US" sz="2606" dirty="0">
                <a:solidFill>
                  <a:srgbClr val="FFFFFF"/>
                </a:solidFill>
                <a:latin typeface="Canva Sans Bold"/>
                <a:ea typeface="Canva Sans Bold"/>
                <a:cs typeface="Canva Sans Bold"/>
                <a:sym typeface="Canva Sans Bold"/>
              </a:rPr>
              <a:t>Prototype Drive Link</a:t>
            </a:r>
          </a:p>
          <a:p>
            <a:pPr algn="ctr">
              <a:lnSpc>
                <a:spcPts val="3649"/>
              </a:lnSpc>
            </a:pPr>
            <a:r>
              <a:rPr lang="en-US" sz="2606" dirty="0">
                <a:solidFill>
                  <a:srgbClr val="6CB63D"/>
                </a:solidFill>
                <a:latin typeface="Canva Sans Bold"/>
                <a:ea typeface="Canva Sans Bold"/>
                <a:cs typeface="Canva Sans Bold"/>
                <a:sym typeface="Canva Sans Bold"/>
              </a:rPr>
              <a:t>https://drive.google.com/file/d/1J3ZJTmL9KbbzgoVLI1zwpxfAWqdJDcfd/view?usp=sharing</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9474347" y="4713249"/>
            <a:ext cx="7784953" cy="4381638"/>
          </a:xfrm>
          <a:custGeom>
            <a:avLst/>
            <a:gdLst/>
            <a:ahLst/>
            <a:cxnLst/>
            <a:rect l="l" t="t" r="r" b="b"/>
            <a:pathLst>
              <a:path w="7784953" h="4381638">
                <a:moveTo>
                  <a:pt x="0" y="0"/>
                </a:moveTo>
                <a:lnTo>
                  <a:pt x="7784953" y="0"/>
                </a:lnTo>
                <a:lnTo>
                  <a:pt x="7784953" y="4381638"/>
                </a:lnTo>
                <a:lnTo>
                  <a:pt x="0" y="4381638"/>
                </a:lnTo>
                <a:lnTo>
                  <a:pt x="0" y="0"/>
                </a:lnTo>
                <a:close/>
              </a:path>
            </a:pathLst>
          </a:custGeom>
          <a:blipFill>
            <a:blip r:embed="rId2"/>
            <a:stretch>
              <a:fillRect/>
            </a:stretch>
          </a:blipFill>
        </p:spPr>
      </p:sp>
      <p:sp>
        <p:nvSpPr>
          <p:cNvPr id="3" name="Freeform 3"/>
          <p:cNvSpPr/>
          <p:nvPr/>
        </p:nvSpPr>
        <p:spPr>
          <a:xfrm>
            <a:off x="1067465" y="4713249"/>
            <a:ext cx="8076535" cy="4545051"/>
          </a:xfrm>
          <a:custGeom>
            <a:avLst/>
            <a:gdLst/>
            <a:ahLst/>
            <a:cxnLst/>
            <a:rect l="l" t="t" r="r" b="b"/>
            <a:pathLst>
              <a:path w="8076535" h="4545051">
                <a:moveTo>
                  <a:pt x="0" y="0"/>
                </a:moveTo>
                <a:lnTo>
                  <a:pt x="8076535" y="0"/>
                </a:lnTo>
                <a:lnTo>
                  <a:pt x="8076535" y="4545051"/>
                </a:lnTo>
                <a:lnTo>
                  <a:pt x="0" y="4545051"/>
                </a:lnTo>
                <a:lnTo>
                  <a:pt x="0" y="0"/>
                </a:lnTo>
                <a:close/>
              </a:path>
            </a:pathLst>
          </a:custGeom>
          <a:blipFill>
            <a:blip r:embed="rId3"/>
            <a:stretch>
              <a:fillRect/>
            </a:stretch>
          </a:blipFill>
        </p:spPr>
      </p:sp>
      <p:sp>
        <p:nvSpPr>
          <p:cNvPr id="4" name="TextBox 4"/>
          <p:cNvSpPr txBox="1"/>
          <p:nvPr/>
        </p:nvSpPr>
        <p:spPr>
          <a:xfrm>
            <a:off x="-722503" y="1421523"/>
            <a:ext cx="10543201" cy="738504"/>
          </a:xfrm>
          <a:prstGeom prst="rect">
            <a:avLst/>
          </a:prstGeom>
        </p:spPr>
        <p:txBody>
          <a:bodyPr lIns="0" tIns="0" rIns="0" bIns="0" rtlCol="0" anchor="t">
            <a:spAutoFit/>
          </a:bodyPr>
          <a:lstStyle/>
          <a:p>
            <a:pPr algn="ctr">
              <a:lnSpc>
                <a:spcPts val="6020"/>
              </a:lnSpc>
            </a:pPr>
            <a:r>
              <a:rPr lang="en-US" sz="4300">
                <a:solidFill>
                  <a:srgbClr val="FFFFFF"/>
                </a:solidFill>
                <a:latin typeface="Canva Sans Bold"/>
                <a:ea typeface="Canva Sans Bold"/>
                <a:cs typeface="Canva Sans Bold"/>
                <a:sym typeface="Canva Sans Bold"/>
              </a:rPr>
              <a:t>SOFTWARE PROTOTYPE</a:t>
            </a:r>
          </a:p>
        </p:txBody>
      </p:sp>
      <p:sp>
        <p:nvSpPr>
          <p:cNvPr id="5" name="TextBox 5"/>
          <p:cNvSpPr txBox="1"/>
          <p:nvPr/>
        </p:nvSpPr>
        <p:spPr>
          <a:xfrm>
            <a:off x="921412" y="4055135"/>
            <a:ext cx="8222588" cy="457793"/>
          </a:xfrm>
          <a:prstGeom prst="rect">
            <a:avLst/>
          </a:prstGeom>
        </p:spPr>
        <p:txBody>
          <a:bodyPr lIns="0" tIns="0" rIns="0" bIns="0" rtlCol="0" anchor="t">
            <a:spAutoFit/>
          </a:bodyPr>
          <a:lstStyle/>
          <a:p>
            <a:pPr algn="ctr">
              <a:lnSpc>
                <a:spcPts val="3712"/>
              </a:lnSpc>
            </a:pPr>
            <a:r>
              <a:rPr lang="en-US" sz="2651">
                <a:solidFill>
                  <a:srgbClr val="FFFFFF"/>
                </a:solidFill>
                <a:latin typeface="Canva Sans"/>
                <a:ea typeface="Canva Sans"/>
                <a:cs typeface="Canva Sans"/>
                <a:sym typeface="Canva Sans"/>
              </a:rPr>
              <a:t>USER LOGIN</a:t>
            </a:r>
          </a:p>
        </p:txBody>
      </p:sp>
      <p:sp>
        <p:nvSpPr>
          <p:cNvPr id="6" name="TextBox 6"/>
          <p:cNvSpPr txBox="1"/>
          <p:nvPr/>
        </p:nvSpPr>
        <p:spPr>
          <a:xfrm>
            <a:off x="1502244" y="2892730"/>
            <a:ext cx="15283513" cy="491994"/>
          </a:xfrm>
          <a:prstGeom prst="rect">
            <a:avLst/>
          </a:prstGeom>
        </p:spPr>
        <p:txBody>
          <a:bodyPr lIns="0" tIns="0" rIns="0" bIns="0" rtlCol="0" anchor="t">
            <a:spAutoFit/>
          </a:bodyPr>
          <a:lstStyle/>
          <a:p>
            <a:pPr algn="ctr">
              <a:lnSpc>
                <a:spcPts val="4130"/>
              </a:lnSpc>
            </a:pPr>
            <a:r>
              <a:rPr lang="en-US" sz="2950" dirty="0">
                <a:solidFill>
                  <a:srgbClr val="FFFFFF"/>
                </a:solidFill>
                <a:latin typeface="Canva Sans Bold"/>
                <a:ea typeface="Canva Sans Bold"/>
                <a:cs typeface="Canva Sans Bold"/>
                <a:sym typeface="Canva Sans Bold"/>
              </a:rPr>
              <a:t>Webpage Link: </a:t>
            </a:r>
            <a:r>
              <a:rPr lang="en-US" sz="2950" dirty="0">
                <a:solidFill>
                  <a:srgbClr val="FFFFFF"/>
                </a:solidFill>
                <a:latin typeface="Canva Sans Bold"/>
                <a:ea typeface="Canva Sans Bold"/>
                <a:cs typeface="Canva Sans Bold"/>
                <a:sym typeface="Canva Sans Bold"/>
                <a:hlinkClick r:id="rId4"/>
              </a:rPr>
              <a:t>https://labgenicx.shop/evehicle/</a:t>
            </a:r>
            <a:endParaRPr lang="en-US" sz="2950" dirty="0">
              <a:solidFill>
                <a:srgbClr val="6CB63D"/>
              </a:solidFill>
              <a:latin typeface="Canva Sans Bold"/>
              <a:ea typeface="Canva Sans Bold"/>
              <a:cs typeface="Canva Sans Bold"/>
              <a:sym typeface="Canva Sans Bold"/>
            </a:endParaRPr>
          </a:p>
        </p:txBody>
      </p:sp>
      <p:sp>
        <p:nvSpPr>
          <p:cNvPr id="7" name="TextBox 7"/>
          <p:cNvSpPr txBox="1"/>
          <p:nvPr/>
        </p:nvSpPr>
        <p:spPr>
          <a:xfrm>
            <a:off x="9255529" y="4055135"/>
            <a:ext cx="8222588" cy="457793"/>
          </a:xfrm>
          <a:prstGeom prst="rect">
            <a:avLst/>
          </a:prstGeom>
        </p:spPr>
        <p:txBody>
          <a:bodyPr lIns="0" tIns="0" rIns="0" bIns="0" rtlCol="0" anchor="t">
            <a:spAutoFit/>
          </a:bodyPr>
          <a:lstStyle/>
          <a:p>
            <a:pPr algn="ctr">
              <a:lnSpc>
                <a:spcPts val="3712"/>
              </a:lnSpc>
            </a:pPr>
            <a:r>
              <a:rPr lang="en-US" sz="2651">
                <a:solidFill>
                  <a:srgbClr val="FFFFFF"/>
                </a:solidFill>
                <a:latin typeface="Canva Sans"/>
                <a:ea typeface="Canva Sans"/>
                <a:cs typeface="Canva Sans"/>
                <a:sym typeface="Canva Sans"/>
              </a:rPr>
              <a:t>DASHBOARD</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1028700" y="4858597"/>
            <a:ext cx="7816949" cy="4399703"/>
          </a:xfrm>
          <a:custGeom>
            <a:avLst/>
            <a:gdLst/>
            <a:ahLst/>
            <a:cxnLst/>
            <a:rect l="l" t="t" r="r" b="b"/>
            <a:pathLst>
              <a:path w="7816949" h="4399703">
                <a:moveTo>
                  <a:pt x="0" y="0"/>
                </a:moveTo>
                <a:lnTo>
                  <a:pt x="7816949" y="0"/>
                </a:lnTo>
                <a:lnTo>
                  <a:pt x="7816949" y="4399703"/>
                </a:lnTo>
                <a:lnTo>
                  <a:pt x="0" y="4399703"/>
                </a:lnTo>
                <a:lnTo>
                  <a:pt x="0" y="0"/>
                </a:lnTo>
                <a:close/>
              </a:path>
            </a:pathLst>
          </a:custGeom>
          <a:blipFill>
            <a:blip r:embed="rId2"/>
            <a:stretch>
              <a:fillRect/>
            </a:stretch>
          </a:blipFill>
        </p:spPr>
      </p:sp>
      <p:sp>
        <p:nvSpPr>
          <p:cNvPr id="3" name="Freeform 3"/>
          <p:cNvSpPr/>
          <p:nvPr/>
        </p:nvSpPr>
        <p:spPr>
          <a:xfrm>
            <a:off x="9444742" y="4858597"/>
            <a:ext cx="7814558" cy="4399703"/>
          </a:xfrm>
          <a:custGeom>
            <a:avLst/>
            <a:gdLst/>
            <a:ahLst/>
            <a:cxnLst/>
            <a:rect l="l" t="t" r="r" b="b"/>
            <a:pathLst>
              <a:path w="7814558" h="4399703">
                <a:moveTo>
                  <a:pt x="0" y="0"/>
                </a:moveTo>
                <a:lnTo>
                  <a:pt x="7814558" y="0"/>
                </a:lnTo>
                <a:lnTo>
                  <a:pt x="7814558" y="4399703"/>
                </a:lnTo>
                <a:lnTo>
                  <a:pt x="0" y="4399703"/>
                </a:lnTo>
                <a:lnTo>
                  <a:pt x="0" y="0"/>
                </a:lnTo>
                <a:close/>
              </a:path>
            </a:pathLst>
          </a:custGeom>
          <a:blipFill>
            <a:blip r:embed="rId3"/>
            <a:stretch>
              <a:fillRect/>
            </a:stretch>
          </a:blipFill>
        </p:spPr>
      </p:sp>
      <p:sp>
        <p:nvSpPr>
          <p:cNvPr id="4" name="TextBox 4"/>
          <p:cNvSpPr txBox="1"/>
          <p:nvPr/>
        </p:nvSpPr>
        <p:spPr>
          <a:xfrm>
            <a:off x="-1098460" y="1560349"/>
            <a:ext cx="10543201" cy="738504"/>
          </a:xfrm>
          <a:prstGeom prst="rect">
            <a:avLst/>
          </a:prstGeom>
        </p:spPr>
        <p:txBody>
          <a:bodyPr lIns="0" tIns="0" rIns="0" bIns="0" rtlCol="0" anchor="t">
            <a:spAutoFit/>
          </a:bodyPr>
          <a:lstStyle/>
          <a:p>
            <a:pPr algn="ctr">
              <a:lnSpc>
                <a:spcPts val="6020"/>
              </a:lnSpc>
            </a:pPr>
            <a:r>
              <a:rPr lang="en-US" sz="4300">
                <a:solidFill>
                  <a:srgbClr val="FFFFFF"/>
                </a:solidFill>
                <a:latin typeface="Canva Sans Bold"/>
                <a:ea typeface="Canva Sans Bold"/>
                <a:cs typeface="Canva Sans Bold"/>
                <a:sym typeface="Canva Sans Bold"/>
              </a:rPr>
              <a:t>SOFTWARE PROTOTYPE</a:t>
            </a:r>
          </a:p>
        </p:txBody>
      </p:sp>
      <p:sp>
        <p:nvSpPr>
          <p:cNvPr id="5" name="TextBox 5"/>
          <p:cNvSpPr txBox="1"/>
          <p:nvPr/>
        </p:nvSpPr>
        <p:spPr>
          <a:xfrm>
            <a:off x="9240727" y="3854813"/>
            <a:ext cx="8222588" cy="457793"/>
          </a:xfrm>
          <a:prstGeom prst="rect">
            <a:avLst/>
          </a:prstGeom>
        </p:spPr>
        <p:txBody>
          <a:bodyPr lIns="0" tIns="0" rIns="0" bIns="0" rtlCol="0" anchor="t">
            <a:spAutoFit/>
          </a:bodyPr>
          <a:lstStyle/>
          <a:p>
            <a:pPr algn="ctr">
              <a:lnSpc>
                <a:spcPts val="3712"/>
              </a:lnSpc>
            </a:pPr>
            <a:r>
              <a:rPr lang="en-US" sz="2651">
                <a:solidFill>
                  <a:srgbClr val="FFFFFF"/>
                </a:solidFill>
                <a:latin typeface="Canva Sans"/>
                <a:ea typeface="Canva Sans"/>
                <a:cs typeface="Canva Sans"/>
                <a:sym typeface="Canva Sans"/>
              </a:rPr>
              <a:t>EV STATION DETAILS</a:t>
            </a:r>
          </a:p>
        </p:txBody>
      </p:sp>
      <p:sp>
        <p:nvSpPr>
          <p:cNvPr id="6" name="TextBox 6"/>
          <p:cNvSpPr txBox="1"/>
          <p:nvPr/>
        </p:nvSpPr>
        <p:spPr>
          <a:xfrm>
            <a:off x="825880" y="3854813"/>
            <a:ext cx="8222588" cy="457793"/>
          </a:xfrm>
          <a:prstGeom prst="rect">
            <a:avLst/>
          </a:prstGeom>
        </p:spPr>
        <p:txBody>
          <a:bodyPr lIns="0" tIns="0" rIns="0" bIns="0" rtlCol="0" anchor="t">
            <a:spAutoFit/>
          </a:bodyPr>
          <a:lstStyle/>
          <a:p>
            <a:pPr algn="ctr">
              <a:lnSpc>
                <a:spcPts val="3712"/>
              </a:lnSpc>
            </a:pPr>
            <a:r>
              <a:rPr lang="en-US" sz="2651">
                <a:solidFill>
                  <a:srgbClr val="FFFFFF"/>
                </a:solidFill>
                <a:latin typeface="Canva Sans"/>
                <a:ea typeface="Canva Sans"/>
                <a:cs typeface="Canva Sans"/>
                <a:sym typeface="Canva Sans"/>
              </a:rPr>
              <a:t>BATTERY STATUS</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1028700" y="4815795"/>
            <a:ext cx="7887055" cy="4442505"/>
          </a:xfrm>
          <a:custGeom>
            <a:avLst/>
            <a:gdLst/>
            <a:ahLst/>
            <a:cxnLst/>
            <a:rect l="l" t="t" r="r" b="b"/>
            <a:pathLst>
              <a:path w="7887055" h="4442505">
                <a:moveTo>
                  <a:pt x="0" y="0"/>
                </a:moveTo>
                <a:lnTo>
                  <a:pt x="7887055" y="0"/>
                </a:lnTo>
                <a:lnTo>
                  <a:pt x="7887055" y="4442505"/>
                </a:lnTo>
                <a:lnTo>
                  <a:pt x="0" y="4442505"/>
                </a:lnTo>
                <a:lnTo>
                  <a:pt x="0" y="0"/>
                </a:lnTo>
                <a:close/>
              </a:path>
            </a:pathLst>
          </a:custGeom>
          <a:blipFill>
            <a:blip r:embed="rId2"/>
            <a:stretch>
              <a:fillRect/>
            </a:stretch>
          </a:blipFill>
        </p:spPr>
      </p:sp>
      <p:sp>
        <p:nvSpPr>
          <p:cNvPr id="3" name="Freeform 3"/>
          <p:cNvSpPr/>
          <p:nvPr/>
        </p:nvSpPr>
        <p:spPr>
          <a:xfrm>
            <a:off x="9598333" y="4815795"/>
            <a:ext cx="7660967" cy="4313942"/>
          </a:xfrm>
          <a:custGeom>
            <a:avLst/>
            <a:gdLst/>
            <a:ahLst/>
            <a:cxnLst/>
            <a:rect l="l" t="t" r="r" b="b"/>
            <a:pathLst>
              <a:path w="7660967" h="4313942">
                <a:moveTo>
                  <a:pt x="0" y="0"/>
                </a:moveTo>
                <a:lnTo>
                  <a:pt x="7660967" y="0"/>
                </a:lnTo>
                <a:lnTo>
                  <a:pt x="7660967" y="4313943"/>
                </a:lnTo>
                <a:lnTo>
                  <a:pt x="0" y="4313943"/>
                </a:lnTo>
                <a:lnTo>
                  <a:pt x="0" y="0"/>
                </a:lnTo>
                <a:close/>
              </a:path>
            </a:pathLst>
          </a:custGeom>
          <a:blipFill>
            <a:blip r:embed="rId3"/>
            <a:stretch>
              <a:fillRect/>
            </a:stretch>
          </a:blipFill>
        </p:spPr>
      </p:sp>
      <p:sp>
        <p:nvSpPr>
          <p:cNvPr id="4" name="TextBox 4"/>
          <p:cNvSpPr txBox="1"/>
          <p:nvPr/>
        </p:nvSpPr>
        <p:spPr>
          <a:xfrm>
            <a:off x="-623490" y="1642666"/>
            <a:ext cx="10543201" cy="738504"/>
          </a:xfrm>
          <a:prstGeom prst="rect">
            <a:avLst/>
          </a:prstGeom>
        </p:spPr>
        <p:txBody>
          <a:bodyPr lIns="0" tIns="0" rIns="0" bIns="0" rtlCol="0" anchor="t">
            <a:spAutoFit/>
          </a:bodyPr>
          <a:lstStyle/>
          <a:p>
            <a:pPr algn="ctr">
              <a:lnSpc>
                <a:spcPts val="6020"/>
              </a:lnSpc>
            </a:pPr>
            <a:r>
              <a:rPr lang="en-US" sz="4300">
                <a:solidFill>
                  <a:srgbClr val="FFFFFF"/>
                </a:solidFill>
                <a:latin typeface="Canva Sans Bold"/>
                <a:ea typeface="Canva Sans Bold"/>
                <a:cs typeface="Canva Sans Bold"/>
                <a:sym typeface="Canva Sans Bold"/>
              </a:rPr>
              <a:t>SOFTWARE PROTOTYPE</a:t>
            </a:r>
          </a:p>
        </p:txBody>
      </p:sp>
      <p:sp>
        <p:nvSpPr>
          <p:cNvPr id="5" name="TextBox 5"/>
          <p:cNvSpPr txBox="1"/>
          <p:nvPr/>
        </p:nvSpPr>
        <p:spPr>
          <a:xfrm>
            <a:off x="9240727" y="3854813"/>
            <a:ext cx="8222588" cy="457793"/>
          </a:xfrm>
          <a:prstGeom prst="rect">
            <a:avLst/>
          </a:prstGeom>
        </p:spPr>
        <p:txBody>
          <a:bodyPr lIns="0" tIns="0" rIns="0" bIns="0" rtlCol="0" anchor="t">
            <a:spAutoFit/>
          </a:bodyPr>
          <a:lstStyle/>
          <a:p>
            <a:pPr algn="ctr">
              <a:lnSpc>
                <a:spcPts val="3712"/>
              </a:lnSpc>
            </a:pPr>
            <a:r>
              <a:rPr lang="en-US" sz="2651">
                <a:solidFill>
                  <a:srgbClr val="FFFFFF"/>
                </a:solidFill>
                <a:latin typeface="Canva Sans"/>
                <a:ea typeface="Canva Sans"/>
                <a:cs typeface="Canva Sans"/>
                <a:sym typeface="Canva Sans"/>
              </a:rPr>
              <a:t>EV CHATBOT</a:t>
            </a:r>
          </a:p>
        </p:txBody>
      </p:sp>
      <p:sp>
        <p:nvSpPr>
          <p:cNvPr id="6" name="TextBox 6"/>
          <p:cNvSpPr txBox="1"/>
          <p:nvPr/>
        </p:nvSpPr>
        <p:spPr>
          <a:xfrm>
            <a:off x="860934" y="3854813"/>
            <a:ext cx="8222588" cy="457793"/>
          </a:xfrm>
          <a:prstGeom prst="rect">
            <a:avLst/>
          </a:prstGeom>
        </p:spPr>
        <p:txBody>
          <a:bodyPr lIns="0" tIns="0" rIns="0" bIns="0" rtlCol="0" anchor="t">
            <a:spAutoFit/>
          </a:bodyPr>
          <a:lstStyle/>
          <a:p>
            <a:pPr algn="ctr">
              <a:lnSpc>
                <a:spcPts val="3712"/>
              </a:lnSpc>
            </a:pPr>
            <a:r>
              <a:rPr lang="en-US" sz="2651">
                <a:solidFill>
                  <a:srgbClr val="FFFFFF"/>
                </a:solidFill>
                <a:latin typeface="Canva Sans"/>
                <a:ea typeface="Canva Sans"/>
                <a:cs typeface="Canva Sans"/>
                <a:sym typeface="Canva Sans"/>
              </a:rPr>
              <a:t>DASHBOARD</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9126708" y="1426420"/>
            <a:ext cx="8132592" cy="7434159"/>
          </a:xfrm>
          <a:custGeom>
            <a:avLst/>
            <a:gdLst/>
            <a:ahLst/>
            <a:cxnLst/>
            <a:rect l="l" t="t" r="r" b="b"/>
            <a:pathLst>
              <a:path w="8132592" h="7434159">
                <a:moveTo>
                  <a:pt x="0" y="0"/>
                </a:moveTo>
                <a:lnTo>
                  <a:pt x="8132592" y="0"/>
                </a:lnTo>
                <a:lnTo>
                  <a:pt x="8132592" y="7434160"/>
                </a:lnTo>
                <a:lnTo>
                  <a:pt x="0" y="7434160"/>
                </a:lnTo>
                <a:lnTo>
                  <a:pt x="0" y="0"/>
                </a:lnTo>
                <a:close/>
              </a:path>
            </a:pathLst>
          </a:custGeom>
          <a:blipFill>
            <a:blip r:embed="rId2"/>
            <a:stretch>
              <a:fillRect l="-4256" t="-814" b="-814"/>
            </a:stretch>
          </a:blipFill>
        </p:spPr>
      </p:sp>
      <p:sp>
        <p:nvSpPr>
          <p:cNvPr id="3" name="TextBox 3"/>
          <p:cNvSpPr txBox="1"/>
          <p:nvPr/>
        </p:nvSpPr>
        <p:spPr>
          <a:xfrm>
            <a:off x="1028700" y="2800085"/>
            <a:ext cx="4318992" cy="762000"/>
          </a:xfrm>
          <a:prstGeom prst="rect">
            <a:avLst/>
          </a:prstGeom>
        </p:spPr>
        <p:txBody>
          <a:bodyPr lIns="0" tIns="0" rIns="0" bIns="0" rtlCol="0" anchor="t">
            <a:spAutoFit/>
          </a:bodyPr>
          <a:lstStyle/>
          <a:p>
            <a:pPr algn="ctr">
              <a:lnSpc>
                <a:spcPts val="6299"/>
              </a:lnSpc>
            </a:pPr>
            <a:r>
              <a:rPr lang="en-US" sz="4500">
                <a:solidFill>
                  <a:srgbClr val="FFFFFF"/>
                </a:solidFill>
                <a:latin typeface="Canva Sans Bold"/>
                <a:ea typeface="Canva Sans Bold"/>
                <a:cs typeface="Canva Sans Bold"/>
                <a:sym typeface="Canva Sans Bold"/>
              </a:rPr>
              <a:t>FUTURE SCOPE</a:t>
            </a:r>
          </a:p>
        </p:txBody>
      </p:sp>
      <p:sp>
        <p:nvSpPr>
          <p:cNvPr id="4" name="TextBox 4"/>
          <p:cNvSpPr txBox="1"/>
          <p:nvPr/>
        </p:nvSpPr>
        <p:spPr>
          <a:xfrm>
            <a:off x="1028700" y="4419184"/>
            <a:ext cx="7220923" cy="3496593"/>
          </a:xfrm>
          <a:prstGeom prst="rect">
            <a:avLst/>
          </a:prstGeom>
        </p:spPr>
        <p:txBody>
          <a:bodyPr lIns="0" tIns="0" rIns="0" bIns="0" rtlCol="0" anchor="t">
            <a:spAutoFit/>
          </a:bodyPr>
          <a:lstStyle/>
          <a:p>
            <a:pPr algn="just">
              <a:lnSpc>
                <a:spcPts val="4669"/>
              </a:lnSpc>
              <a:spcBef>
                <a:spcPct val="0"/>
              </a:spcBef>
            </a:pPr>
            <a:r>
              <a:rPr lang="en-US" sz="3335">
                <a:solidFill>
                  <a:srgbClr val="FFFFFF"/>
                </a:solidFill>
                <a:latin typeface="Canva Sans"/>
                <a:ea typeface="Canva Sans"/>
                <a:cs typeface="Canva Sans"/>
                <a:sym typeface="Canva Sans"/>
              </a:rPr>
              <a:t>Future enhancements for this project could include renewable energy integration to enhance sustainability and performance. AI based prediction health monitoring of the battery.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TextBox 2"/>
          <p:cNvSpPr txBox="1"/>
          <p:nvPr/>
        </p:nvSpPr>
        <p:spPr>
          <a:xfrm>
            <a:off x="5680125" y="3928366"/>
            <a:ext cx="6927751"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6859202" y="1679570"/>
            <a:ext cx="10400098" cy="6927861"/>
          </a:xfrm>
          <a:custGeom>
            <a:avLst/>
            <a:gdLst/>
            <a:ahLst/>
            <a:cxnLst/>
            <a:rect l="l" t="t" r="r" b="b"/>
            <a:pathLst>
              <a:path w="10400098" h="6927861">
                <a:moveTo>
                  <a:pt x="0" y="0"/>
                </a:moveTo>
                <a:lnTo>
                  <a:pt x="10400098" y="0"/>
                </a:lnTo>
                <a:lnTo>
                  <a:pt x="10400098" y="6927860"/>
                </a:lnTo>
                <a:lnTo>
                  <a:pt x="0" y="6927860"/>
                </a:lnTo>
                <a:lnTo>
                  <a:pt x="0" y="0"/>
                </a:lnTo>
                <a:close/>
              </a:path>
            </a:pathLst>
          </a:custGeom>
          <a:blipFill>
            <a:blip r:embed="rId2"/>
            <a:stretch>
              <a:fillRect/>
            </a:stretch>
          </a:blipFill>
        </p:spPr>
      </p:sp>
      <p:sp>
        <p:nvSpPr>
          <p:cNvPr id="3" name="TextBox 3"/>
          <p:cNvSpPr txBox="1"/>
          <p:nvPr/>
        </p:nvSpPr>
        <p:spPr>
          <a:xfrm>
            <a:off x="1028700" y="3958399"/>
            <a:ext cx="10172700" cy="4930774"/>
          </a:xfrm>
          <a:prstGeom prst="rect">
            <a:avLst/>
          </a:prstGeom>
        </p:spPr>
        <p:txBody>
          <a:bodyPr lIns="0" tIns="0" rIns="0" bIns="0" rtlCol="0" anchor="t">
            <a:spAutoFit/>
          </a:bodyPr>
          <a:lstStyle/>
          <a:p>
            <a:pPr algn="just">
              <a:lnSpc>
                <a:spcPts val="4900"/>
              </a:lnSpc>
            </a:pPr>
            <a:r>
              <a:rPr lang="en-US" sz="3500">
                <a:solidFill>
                  <a:srgbClr val="FFFFFF"/>
                </a:solidFill>
                <a:latin typeface="Canva Sans"/>
                <a:ea typeface="Canva Sans"/>
                <a:cs typeface="Canva Sans"/>
                <a:sym typeface="Canva Sans"/>
              </a:rPr>
              <a:t>Electric vehicles (EVs) are currently the world's emerging technology for sustainable and eco-friendly transportation. They leverage advanced battery technology but face significant challenges in battery management, such as energy density and charging infrastructure. Consequently, these issues prevent EVs from fully occupying the market.</a:t>
            </a:r>
          </a:p>
        </p:txBody>
      </p:sp>
      <p:sp>
        <p:nvSpPr>
          <p:cNvPr id="4" name="TextBox 4"/>
          <p:cNvSpPr txBox="1"/>
          <p:nvPr/>
        </p:nvSpPr>
        <p:spPr>
          <a:xfrm>
            <a:off x="2859385" y="1883053"/>
            <a:ext cx="6970415" cy="1128514"/>
          </a:xfrm>
          <a:prstGeom prst="rect">
            <a:avLst/>
          </a:prstGeom>
        </p:spPr>
        <p:txBody>
          <a:bodyPr wrap="square" lIns="0" tIns="0" rIns="0" bIns="0" rtlCol="0" anchor="t">
            <a:spAutoFit/>
          </a:bodyPr>
          <a:lstStyle/>
          <a:p>
            <a:pPr algn="ctr">
              <a:lnSpc>
                <a:spcPts val="8829"/>
              </a:lnSpc>
            </a:pPr>
            <a:r>
              <a:rPr lang="en-US" sz="6306" dirty="0">
                <a:solidFill>
                  <a:srgbClr val="FFFFFF"/>
                </a:solidFill>
                <a:latin typeface="Canva Sans Bold"/>
                <a:ea typeface="Canva Sans Bold"/>
                <a:cs typeface="Canva Sans Bold"/>
                <a:sym typeface="Canva Sans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12328728" y="3643193"/>
            <a:ext cx="4930572" cy="4957613"/>
          </a:xfrm>
          <a:custGeom>
            <a:avLst/>
            <a:gdLst/>
            <a:ahLst/>
            <a:cxnLst/>
            <a:rect l="l" t="t" r="r" b="b"/>
            <a:pathLst>
              <a:path w="4930572" h="4957613">
                <a:moveTo>
                  <a:pt x="0" y="0"/>
                </a:moveTo>
                <a:lnTo>
                  <a:pt x="4930572" y="0"/>
                </a:lnTo>
                <a:lnTo>
                  <a:pt x="4930572" y="4957613"/>
                </a:lnTo>
                <a:lnTo>
                  <a:pt x="0" y="495761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1512801"/>
            <a:ext cx="9203172" cy="979157"/>
          </a:xfrm>
          <a:prstGeom prst="rect">
            <a:avLst/>
          </a:prstGeom>
        </p:spPr>
        <p:txBody>
          <a:bodyPr lIns="0" tIns="0" rIns="0" bIns="0" rtlCol="0" anchor="t">
            <a:spAutoFit/>
          </a:bodyPr>
          <a:lstStyle/>
          <a:p>
            <a:pPr algn="ctr">
              <a:lnSpc>
                <a:spcPts val="7980"/>
              </a:lnSpc>
            </a:pPr>
            <a:r>
              <a:rPr lang="en-US" sz="5700">
                <a:solidFill>
                  <a:srgbClr val="FFFFFF"/>
                </a:solidFill>
                <a:latin typeface="Canva Sans Bold"/>
                <a:ea typeface="Canva Sans Bold"/>
                <a:cs typeface="Canva Sans Bold"/>
                <a:sym typeface="Canva Sans Bold"/>
              </a:rPr>
              <a:t>ADDRESSED PROBLEMS</a:t>
            </a:r>
          </a:p>
        </p:txBody>
      </p:sp>
      <p:sp>
        <p:nvSpPr>
          <p:cNvPr id="4" name="TextBox 4"/>
          <p:cNvSpPr txBox="1"/>
          <p:nvPr/>
        </p:nvSpPr>
        <p:spPr>
          <a:xfrm>
            <a:off x="1028700" y="3576518"/>
            <a:ext cx="10305220" cy="6370975"/>
          </a:xfrm>
          <a:prstGeom prst="rect">
            <a:avLst/>
          </a:prstGeom>
        </p:spPr>
        <p:txBody>
          <a:bodyPr lIns="0" tIns="0" rIns="0" bIns="0" rtlCol="0" anchor="t">
            <a:spAutoFit/>
          </a:bodyPr>
          <a:lstStyle/>
          <a:p>
            <a:pPr marL="778096" lvl="1" indent="-389048" algn="just">
              <a:lnSpc>
                <a:spcPts val="5045"/>
              </a:lnSpc>
              <a:buFont typeface="Arial"/>
              <a:buChar char="•"/>
            </a:pPr>
            <a:r>
              <a:rPr lang="en-US" sz="3603" dirty="0">
                <a:solidFill>
                  <a:srgbClr val="FFFFFF"/>
                </a:solidFill>
                <a:latin typeface="Canva Sans"/>
                <a:ea typeface="Canva Sans"/>
                <a:cs typeface="Canva Sans"/>
                <a:sym typeface="Canva Sans"/>
              </a:rPr>
              <a:t>Absence of timely battery status updates.</a:t>
            </a:r>
          </a:p>
          <a:p>
            <a:pPr marL="778096" lvl="1" indent="-389048" algn="just">
              <a:lnSpc>
                <a:spcPts val="5045"/>
              </a:lnSpc>
              <a:buFont typeface="Arial"/>
              <a:buChar char="•"/>
            </a:pPr>
            <a:r>
              <a:rPr lang="en-US" sz="3603" dirty="0">
                <a:solidFill>
                  <a:srgbClr val="FFFFFF"/>
                </a:solidFill>
                <a:latin typeface="Canva Sans"/>
                <a:ea typeface="Canva Sans"/>
                <a:cs typeface="Canva Sans"/>
                <a:sym typeface="Canva Sans"/>
              </a:rPr>
              <a:t>Challenges in finding charging stations.</a:t>
            </a:r>
          </a:p>
          <a:p>
            <a:pPr marL="778096" lvl="1" indent="-389048" algn="just">
              <a:lnSpc>
                <a:spcPts val="5045"/>
              </a:lnSpc>
              <a:buFont typeface="Arial"/>
              <a:buChar char="•"/>
            </a:pPr>
            <a:r>
              <a:rPr lang="en-US" sz="3603" dirty="0">
                <a:solidFill>
                  <a:srgbClr val="FFFFFF"/>
                </a:solidFill>
                <a:latin typeface="Canva Sans"/>
                <a:ea typeface="Canva Sans"/>
                <a:cs typeface="Canva Sans"/>
                <a:sym typeface="Canva Sans"/>
              </a:rPr>
              <a:t>Uncertainty about available slots, leading to delays.</a:t>
            </a:r>
          </a:p>
          <a:p>
            <a:pPr marL="778096" lvl="1" indent="-389048" algn="just">
              <a:lnSpc>
                <a:spcPts val="5045"/>
              </a:lnSpc>
              <a:buFont typeface="Arial"/>
              <a:buChar char="•"/>
            </a:pPr>
            <a:r>
              <a:rPr lang="en-US" sz="3603" dirty="0">
                <a:solidFill>
                  <a:srgbClr val="FFFFFF"/>
                </a:solidFill>
                <a:latin typeface="Canva Sans"/>
                <a:ea typeface="Canva Sans"/>
                <a:cs typeface="Canva Sans"/>
                <a:sym typeface="Canva Sans"/>
              </a:rPr>
              <a:t>Restricted range due to single battery setup.</a:t>
            </a:r>
          </a:p>
          <a:p>
            <a:pPr marL="778096" lvl="1" indent="-389048" algn="just">
              <a:lnSpc>
                <a:spcPts val="5045"/>
              </a:lnSpc>
              <a:buFont typeface="Arial"/>
              <a:buChar char="•"/>
            </a:pPr>
            <a:r>
              <a:rPr lang="en-US" sz="3603" dirty="0">
                <a:solidFill>
                  <a:srgbClr val="FFFFFF"/>
                </a:solidFill>
                <a:latin typeface="Canva Sans"/>
                <a:ea typeface="Canva Sans"/>
                <a:cs typeface="Canva Sans"/>
                <a:sym typeface="Canva Sans"/>
              </a:rPr>
              <a:t>Insufficient self-charging facilities.</a:t>
            </a:r>
          </a:p>
          <a:p>
            <a:pPr marL="778096" lvl="1" indent="-389048" algn="just">
              <a:lnSpc>
                <a:spcPts val="5045"/>
              </a:lnSpc>
              <a:buFont typeface="Arial"/>
              <a:buChar char="•"/>
            </a:pPr>
            <a:r>
              <a:rPr lang="en-US" sz="3603" dirty="0">
                <a:solidFill>
                  <a:srgbClr val="FFFFFF"/>
                </a:solidFill>
                <a:latin typeface="Canva Sans"/>
                <a:ea typeface="Canva Sans"/>
                <a:cs typeface="Canva Sans"/>
                <a:sym typeface="Canva Sans"/>
              </a:rPr>
              <a:t>Limited user interaction opportunities.</a:t>
            </a:r>
          </a:p>
          <a:p>
            <a:pPr marL="778096" lvl="1" indent="-389048" algn="just">
              <a:lnSpc>
                <a:spcPts val="5045"/>
              </a:lnSpc>
              <a:buFont typeface="Arial"/>
              <a:buChar char="•"/>
            </a:pPr>
            <a:r>
              <a:rPr lang="en-US" sz="3603" dirty="0">
                <a:solidFill>
                  <a:srgbClr val="FFFFFF"/>
                </a:solidFill>
                <a:latin typeface="Canva Sans"/>
                <a:ea typeface="Canva Sans"/>
                <a:cs typeface="Canva Sans"/>
                <a:sym typeface="Canva Sans"/>
              </a:rPr>
              <a:t>Inadequate of battery health degradation.</a:t>
            </a:r>
          </a:p>
          <a:p>
            <a:pPr marL="778096" lvl="1" indent="-389048" algn="just">
              <a:lnSpc>
                <a:spcPts val="5045"/>
              </a:lnSpc>
              <a:buFont typeface="Arial"/>
              <a:buChar char="•"/>
            </a:pPr>
            <a:endParaRPr lang="en-US" sz="3603" dirty="0">
              <a:solidFill>
                <a:srgbClr val="FFFFFF"/>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6629400" y="419099"/>
            <a:ext cx="10515600" cy="9601201"/>
          </a:xfrm>
          <a:custGeom>
            <a:avLst/>
            <a:gdLst/>
            <a:ahLst/>
            <a:cxnLst/>
            <a:rect l="l" t="t" r="r" b="b"/>
            <a:pathLst>
              <a:path w="9815724" h="12746341">
                <a:moveTo>
                  <a:pt x="0" y="0"/>
                </a:moveTo>
                <a:lnTo>
                  <a:pt x="9815724" y="0"/>
                </a:lnTo>
                <a:lnTo>
                  <a:pt x="9815724" y="12746341"/>
                </a:lnTo>
                <a:lnTo>
                  <a:pt x="0" y="12746341"/>
                </a:lnTo>
                <a:lnTo>
                  <a:pt x="0" y="0"/>
                </a:lnTo>
                <a:close/>
              </a:path>
            </a:pathLst>
          </a:custGeom>
          <a:blipFill>
            <a:blip r:embed="rId3"/>
            <a:stretch>
              <a:fillRect l="-5656" t="-7814" r="-14652" b="-7814"/>
            </a:stretch>
          </a:blipFill>
        </p:spPr>
        <p:txBody>
          <a:bodyPr/>
          <a:lstStyle/>
          <a:p>
            <a:endParaRPr lang="en-IN" dirty="0"/>
          </a:p>
        </p:txBody>
      </p:sp>
      <p:sp>
        <p:nvSpPr>
          <p:cNvPr id="3" name="Freeform 3"/>
          <p:cNvSpPr/>
          <p:nvPr/>
        </p:nvSpPr>
        <p:spPr>
          <a:xfrm rot="-4743886">
            <a:off x="6235832" y="217202"/>
            <a:ext cx="2339008" cy="2298075"/>
          </a:xfrm>
          <a:custGeom>
            <a:avLst/>
            <a:gdLst/>
            <a:ahLst/>
            <a:cxnLst/>
            <a:rect l="l" t="t" r="r" b="b"/>
            <a:pathLst>
              <a:path w="2339008" h="2298075">
                <a:moveTo>
                  <a:pt x="0" y="0"/>
                </a:moveTo>
                <a:lnTo>
                  <a:pt x="2339008" y="0"/>
                </a:lnTo>
                <a:lnTo>
                  <a:pt x="2339008" y="2298075"/>
                </a:lnTo>
                <a:lnTo>
                  <a:pt x="0" y="2298075"/>
                </a:lnTo>
                <a:lnTo>
                  <a:pt x="0" y="0"/>
                </a:lnTo>
                <a:close/>
              </a:path>
            </a:pathLst>
          </a:custGeom>
          <a:blipFill>
            <a:blip r:embed="rId4"/>
            <a:stretch>
              <a:fillRect/>
            </a:stretch>
          </a:blipFill>
        </p:spPr>
      </p:sp>
      <p:pic>
        <p:nvPicPr>
          <p:cNvPr id="4" name="Picture 4"/>
          <p:cNvPicPr>
            <a:picLocks noChangeAspect="1"/>
          </p:cNvPicPr>
          <p:nvPr/>
        </p:nvPicPr>
        <p:blipFill>
          <a:blip r:embed="rId5"/>
          <a:srcRect/>
          <a:stretch>
            <a:fillRect/>
          </a:stretch>
        </p:blipFill>
        <p:spPr>
          <a:xfrm>
            <a:off x="1561069" y="3821190"/>
            <a:ext cx="4256604" cy="4256604"/>
          </a:xfrm>
          <a:prstGeom prst="rect">
            <a:avLst/>
          </a:prstGeom>
        </p:spPr>
      </p:pic>
      <p:sp>
        <p:nvSpPr>
          <p:cNvPr id="5" name="TextBox 5"/>
          <p:cNvSpPr txBox="1"/>
          <p:nvPr/>
        </p:nvSpPr>
        <p:spPr>
          <a:xfrm>
            <a:off x="7917098" y="1566544"/>
            <a:ext cx="8932660" cy="4920741"/>
          </a:xfrm>
          <a:prstGeom prst="rect">
            <a:avLst/>
          </a:prstGeom>
        </p:spPr>
        <p:txBody>
          <a:bodyPr lIns="0" tIns="0" rIns="0" bIns="0" rtlCol="0" anchor="t">
            <a:spAutoFit/>
          </a:bodyPr>
          <a:lstStyle/>
          <a:p>
            <a:pPr algn="l">
              <a:lnSpc>
                <a:spcPts val="5060"/>
              </a:lnSpc>
            </a:pPr>
            <a:r>
              <a:rPr lang="en-US" sz="2959" dirty="0">
                <a:solidFill>
                  <a:srgbClr val="000000"/>
                </a:solidFill>
                <a:latin typeface="Canva Sans Bold"/>
                <a:ea typeface="Canva Sans Bold"/>
                <a:cs typeface="Canva Sans Bold"/>
                <a:sym typeface="Canva Sans Bold"/>
              </a:rPr>
              <a:t>Onboard User Interface Installed in EV Display, that displays</a:t>
            </a:r>
          </a:p>
          <a:p>
            <a:pPr marL="655908" lvl="1" indent="-327954" algn="l">
              <a:lnSpc>
                <a:spcPts val="4891"/>
              </a:lnSpc>
              <a:buFont typeface="Arial"/>
              <a:buChar char="•"/>
            </a:pPr>
            <a:r>
              <a:rPr lang="en-US" sz="3038" dirty="0">
                <a:solidFill>
                  <a:srgbClr val="F15363"/>
                </a:solidFill>
                <a:latin typeface="Canva Sans"/>
                <a:ea typeface="Canva Sans"/>
                <a:cs typeface="Canva Sans"/>
                <a:sym typeface="Canva Sans"/>
              </a:rPr>
              <a:t>Real-Time Battery Monitoring</a:t>
            </a:r>
          </a:p>
          <a:p>
            <a:pPr marL="655908" lvl="1" indent="-327954" algn="l">
              <a:lnSpc>
                <a:spcPts val="4891"/>
              </a:lnSpc>
              <a:buFont typeface="Arial"/>
              <a:buChar char="•"/>
            </a:pPr>
            <a:r>
              <a:rPr lang="en-US" sz="3038" dirty="0">
                <a:solidFill>
                  <a:srgbClr val="F15363"/>
                </a:solidFill>
                <a:latin typeface="Canva Sans"/>
                <a:ea typeface="Canva Sans"/>
                <a:cs typeface="Canva Sans"/>
                <a:sym typeface="Canva Sans"/>
              </a:rPr>
              <a:t>Geolocation-Based Charging Station Locator</a:t>
            </a:r>
          </a:p>
          <a:p>
            <a:pPr marL="655908" lvl="1" indent="-327954" algn="l">
              <a:lnSpc>
                <a:spcPts val="4891"/>
              </a:lnSpc>
              <a:buFont typeface="Arial"/>
              <a:buChar char="•"/>
            </a:pPr>
            <a:r>
              <a:rPr lang="en-US" sz="3038" dirty="0">
                <a:solidFill>
                  <a:srgbClr val="F15363"/>
                </a:solidFill>
                <a:latin typeface="Canva Sans"/>
                <a:ea typeface="Canva Sans"/>
                <a:cs typeface="Canva Sans"/>
                <a:sym typeface="Canva Sans"/>
              </a:rPr>
              <a:t>Charging Slot Availability Information</a:t>
            </a:r>
          </a:p>
          <a:p>
            <a:pPr marL="655908" lvl="1" indent="-327954" algn="l">
              <a:lnSpc>
                <a:spcPts val="4891"/>
              </a:lnSpc>
              <a:buFont typeface="Arial"/>
              <a:buChar char="•"/>
            </a:pPr>
            <a:r>
              <a:rPr lang="en-US" sz="3038" dirty="0">
                <a:solidFill>
                  <a:srgbClr val="F15363"/>
                </a:solidFill>
                <a:latin typeface="Canva Sans"/>
                <a:ea typeface="Canva Sans"/>
                <a:cs typeface="Canva Sans"/>
                <a:sym typeface="Canva Sans"/>
              </a:rPr>
              <a:t>Slot Booking Facility</a:t>
            </a:r>
          </a:p>
          <a:p>
            <a:pPr algn="l">
              <a:lnSpc>
                <a:spcPts val="4253"/>
              </a:lnSpc>
            </a:pPr>
            <a:endParaRPr lang="en-US" sz="3038" dirty="0">
              <a:solidFill>
                <a:srgbClr val="F15363"/>
              </a:solidFill>
              <a:latin typeface="Canva Sans"/>
              <a:ea typeface="Canva Sans"/>
              <a:cs typeface="Canva Sans"/>
              <a:sym typeface="Canva Sans"/>
            </a:endParaRPr>
          </a:p>
        </p:txBody>
      </p:sp>
      <p:sp>
        <p:nvSpPr>
          <p:cNvPr id="6" name="TextBox 6"/>
          <p:cNvSpPr txBox="1"/>
          <p:nvPr/>
        </p:nvSpPr>
        <p:spPr>
          <a:xfrm>
            <a:off x="843341" y="2216783"/>
            <a:ext cx="4974332" cy="1202723"/>
          </a:xfrm>
          <a:prstGeom prst="rect">
            <a:avLst/>
          </a:prstGeom>
        </p:spPr>
        <p:txBody>
          <a:bodyPr lIns="0" tIns="0" rIns="0" bIns="0" rtlCol="0" anchor="t">
            <a:spAutoFit/>
          </a:bodyPr>
          <a:lstStyle/>
          <a:p>
            <a:pPr algn="ctr">
              <a:lnSpc>
                <a:spcPts val="9833"/>
              </a:lnSpc>
            </a:pPr>
            <a:r>
              <a:rPr lang="en-US" sz="7023">
                <a:solidFill>
                  <a:srgbClr val="FFFFFF"/>
                </a:solidFill>
                <a:latin typeface="Canva Sans Bold"/>
                <a:ea typeface="Canva Sans Bold"/>
                <a:cs typeface="Canva Sans Bold"/>
                <a:sym typeface="Canva Sans Bold"/>
              </a:rPr>
              <a:t>OBJECTIVE</a:t>
            </a:r>
          </a:p>
        </p:txBody>
      </p:sp>
      <p:sp>
        <p:nvSpPr>
          <p:cNvPr id="7" name="TextBox 7"/>
          <p:cNvSpPr txBox="1"/>
          <p:nvPr/>
        </p:nvSpPr>
        <p:spPr>
          <a:xfrm>
            <a:off x="7917098" y="6754413"/>
            <a:ext cx="8932660" cy="2503887"/>
          </a:xfrm>
          <a:prstGeom prst="rect">
            <a:avLst/>
          </a:prstGeom>
        </p:spPr>
        <p:txBody>
          <a:bodyPr lIns="0" tIns="0" rIns="0" bIns="0" rtlCol="0" anchor="t">
            <a:spAutoFit/>
          </a:bodyPr>
          <a:lstStyle/>
          <a:p>
            <a:pPr algn="l">
              <a:lnSpc>
                <a:spcPts val="5060"/>
              </a:lnSpc>
            </a:pPr>
            <a:r>
              <a:rPr lang="en-US" sz="2959" dirty="0">
                <a:solidFill>
                  <a:srgbClr val="000000"/>
                </a:solidFill>
                <a:latin typeface="Canva Sans Bold"/>
                <a:ea typeface="Canva Sans Bold"/>
                <a:cs typeface="Canva Sans Bold"/>
                <a:sym typeface="Canva Sans Bold"/>
              </a:rPr>
              <a:t>Automatic Battery Switching for Extended Range</a:t>
            </a:r>
          </a:p>
          <a:p>
            <a:pPr algn="l">
              <a:lnSpc>
                <a:spcPts val="5060"/>
              </a:lnSpc>
            </a:pPr>
            <a:r>
              <a:rPr lang="en-US" sz="2959" dirty="0">
                <a:solidFill>
                  <a:srgbClr val="000000"/>
                </a:solidFill>
                <a:latin typeface="Canva Sans Bold"/>
                <a:ea typeface="Canva Sans Bold"/>
                <a:cs typeface="Canva Sans Bold"/>
                <a:sym typeface="Canva Sans Bold"/>
              </a:rPr>
              <a:t>Solar Charging for Extended Battery Life</a:t>
            </a:r>
          </a:p>
          <a:p>
            <a:pPr algn="l">
              <a:lnSpc>
                <a:spcPts val="5060"/>
              </a:lnSpc>
            </a:pPr>
            <a:r>
              <a:rPr lang="en-US" sz="2959" dirty="0">
                <a:solidFill>
                  <a:srgbClr val="000000"/>
                </a:solidFill>
                <a:latin typeface="Canva Sans Bold"/>
                <a:ea typeface="Canva Sans Bold"/>
                <a:cs typeface="Canva Sans Bold"/>
                <a:sym typeface="Canva Sans Bold"/>
              </a:rPr>
              <a:t>Battery cooling system using 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6" name="TextBox 6"/>
          <p:cNvSpPr txBox="1"/>
          <p:nvPr/>
        </p:nvSpPr>
        <p:spPr>
          <a:xfrm>
            <a:off x="-228600" y="1692589"/>
            <a:ext cx="4974332" cy="1202723"/>
          </a:xfrm>
          <a:prstGeom prst="rect">
            <a:avLst/>
          </a:prstGeom>
        </p:spPr>
        <p:txBody>
          <a:bodyPr lIns="0" tIns="0" rIns="0" bIns="0" rtlCol="0" anchor="t">
            <a:spAutoFit/>
          </a:bodyPr>
          <a:lstStyle/>
          <a:p>
            <a:pPr algn="ctr">
              <a:lnSpc>
                <a:spcPts val="9833"/>
              </a:lnSpc>
            </a:pPr>
            <a:r>
              <a:rPr lang="en-IN" sz="7200" b="1" i="0" dirty="0">
                <a:solidFill>
                  <a:srgbClr val="FFFFFF"/>
                </a:solidFill>
                <a:effectLst/>
              </a:rPr>
              <a:t>SDG’S</a:t>
            </a:r>
            <a:endParaRPr lang="en-US" sz="7023" dirty="0">
              <a:solidFill>
                <a:srgbClr val="FFFFFF"/>
              </a:solidFill>
              <a:latin typeface="Canva Sans Bold"/>
              <a:ea typeface="Canva Sans Bold"/>
              <a:cs typeface="Canva Sans Bold"/>
              <a:sym typeface="Canva Sans Bold"/>
            </a:endParaRPr>
          </a:p>
        </p:txBody>
      </p:sp>
      <p:sp>
        <p:nvSpPr>
          <p:cNvPr id="7" name="TextBox 7"/>
          <p:cNvSpPr txBox="1"/>
          <p:nvPr/>
        </p:nvSpPr>
        <p:spPr>
          <a:xfrm>
            <a:off x="7917098" y="6754413"/>
            <a:ext cx="8932660" cy="2550570"/>
          </a:xfrm>
          <a:prstGeom prst="rect">
            <a:avLst/>
          </a:prstGeom>
        </p:spPr>
        <p:txBody>
          <a:bodyPr lIns="0" tIns="0" rIns="0" bIns="0" rtlCol="0" anchor="t">
            <a:spAutoFit/>
          </a:bodyPr>
          <a:lstStyle/>
          <a:p>
            <a:pPr algn="l">
              <a:lnSpc>
                <a:spcPts val="5060"/>
              </a:lnSpc>
            </a:pPr>
            <a:r>
              <a:rPr lang="en-US" sz="2959" dirty="0">
                <a:solidFill>
                  <a:srgbClr val="000000"/>
                </a:solidFill>
                <a:latin typeface="Canva Sans Bold"/>
                <a:ea typeface="Canva Sans Bold"/>
                <a:cs typeface="Canva Sans Bold"/>
                <a:sym typeface="Canva Sans Bold"/>
              </a:rPr>
              <a:t>Automatic Battery Switching for Extended Range</a:t>
            </a:r>
          </a:p>
          <a:p>
            <a:pPr algn="l">
              <a:lnSpc>
                <a:spcPts val="5060"/>
              </a:lnSpc>
            </a:pPr>
            <a:r>
              <a:rPr lang="en-US" sz="2959" dirty="0">
                <a:solidFill>
                  <a:srgbClr val="000000"/>
                </a:solidFill>
                <a:latin typeface="Canva Sans Bold"/>
                <a:ea typeface="Canva Sans Bold"/>
                <a:cs typeface="Canva Sans Bold"/>
                <a:sym typeface="Canva Sans Bold"/>
              </a:rPr>
              <a:t>Soar Charging for Extended Battery Life</a:t>
            </a:r>
          </a:p>
          <a:p>
            <a:pPr algn="l">
              <a:lnSpc>
                <a:spcPts val="5060"/>
              </a:lnSpc>
            </a:pPr>
            <a:r>
              <a:rPr lang="en-US" sz="2959" dirty="0">
                <a:solidFill>
                  <a:srgbClr val="000000"/>
                </a:solidFill>
                <a:latin typeface="Canva Sans Bold"/>
                <a:ea typeface="Canva Sans Bold"/>
                <a:cs typeface="Canva Sans Bold"/>
                <a:sym typeface="Canva Sans Bold"/>
              </a:rPr>
              <a:t>Battery cooling system using AI</a:t>
            </a:r>
          </a:p>
        </p:txBody>
      </p:sp>
      <p:sp>
        <p:nvSpPr>
          <p:cNvPr id="13" name="TextBox 12">
            <a:extLst>
              <a:ext uri="{FF2B5EF4-FFF2-40B4-BE49-F238E27FC236}">
                <a16:creationId xmlns:a16="http://schemas.microsoft.com/office/drawing/2014/main" xmlns="" id="{636DEF33-C777-1F37-B8E4-3476A23750AE}"/>
              </a:ext>
            </a:extLst>
          </p:cNvPr>
          <p:cNvSpPr txBox="1"/>
          <p:nvPr/>
        </p:nvSpPr>
        <p:spPr>
          <a:xfrm>
            <a:off x="990600" y="3201229"/>
            <a:ext cx="9525000" cy="4401205"/>
          </a:xfrm>
          <a:prstGeom prst="rect">
            <a:avLst/>
          </a:prstGeom>
          <a:noFill/>
        </p:spPr>
        <p:txBody>
          <a:bodyPr wrap="square">
            <a:spAutoFit/>
          </a:bodyPr>
          <a:lstStyle/>
          <a:p>
            <a:pPr>
              <a:buFont typeface="Arial" panose="020B0604020202020204" pitchFamily="34" charset="0"/>
              <a:buChar char="•"/>
            </a:pPr>
            <a:r>
              <a:rPr lang="en-US" sz="4000" b="1" i="0" dirty="0">
                <a:solidFill>
                  <a:srgbClr val="FFFFFF"/>
                </a:solidFill>
                <a:effectLst/>
              </a:rPr>
              <a:t>SDG 7 - Affordable and Clean Energy</a:t>
            </a:r>
            <a:endParaRPr lang="en-US" sz="4000" dirty="0"/>
          </a:p>
          <a:p>
            <a:pPr>
              <a:buFont typeface="Arial" panose="020B0604020202020204" pitchFamily="34" charset="0"/>
              <a:buChar char="•"/>
            </a:pPr>
            <a:r>
              <a:rPr lang="en-US" sz="4000" b="1" i="0" dirty="0">
                <a:solidFill>
                  <a:srgbClr val="FFFFFF"/>
                </a:solidFill>
                <a:effectLst/>
              </a:rPr>
              <a:t>SDG 9 - Industry ,Innovation and Infrastructure</a:t>
            </a:r>
            <a:endParaRPr lang="en-US" sz="4000" dirty="0"/>
          </a:p>
          <a:p>
            <a:pPr>
              <a:buFont typeface="Arial" panose="020B0604020202020204" pitchFamily="34" charset="0"/>
              <a:buChar char="•"/>
            </a:pPr>
            <a:r>
              <a:rPr lang="en-US" sz="4000" b="1" i="0" dirty="0">
                <a:solidFill>
                  <a:srgbClr val="FFFFFF"/>
                </a:solidFill>
                <a:effectLst/>
              </a:rPr>
              <a:t>SDG 11 - Sustainable Cities and Communities</a:t>
            </a:r>
            <a:endParaRPr lang="en-US" sz="4000" dirty="0"/>
          </a:p>
          <a:p>
            <a:pPr>
              <a:buFont typeface="Arial" panose="020B0604020202020204" pitchFamily="34" charset="0"/>
              <a:buChar char="•"/>
            </a:pPr>
            <a:r>
              <a:rPr lang="en-US" sz="4000" b="1" i="0" dirty="0">
                <a:solidFill>
                  <a:srgbClr val="FFFFFF"/>
                </a:solidFill>
                <a:effectLst/>
              </a:rPr>
              <a:t>SDG 12 - Responsible Consumption and Production</a:t>
            </a:r>
            <a:endParaRPr lang="en-US" sz="4000" dirty="0"/>
          </a:p>
        </p:txBody>
      </p:sp>
      <p:sp>
        <p:nvSpPr>
          <p:cNvPr id="15" name="TextBox 14">
            <a:extLst>
              <a:ext uri="{FF2B5EF4-FFF2-40B4-BE49-F238E27FC236}">
                <a16:creationId xmlns:a16="http://schemas.microsoft.com/office/drawing/2014/main" xmlns="" id="{99FC1843-5A2F-1D3D-3454-708FF251028A}"/>
              </a:ext>
            </a:extLst>
          </p:cNvPr>
          <p:cNvSpPr txBox="1"/>
          <p:nvPr/>
        </p:nvSpPr>
        <p:spPr>
          <a:xfrm>
            <a:off x="4572000" y="4962297"/>
            <a:ext cx="9144000" cy="369332"/>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xmlns="" id="{F9E8A49F-BCDE-B5B6-DA6D-41E3321E5B7C}"/>
              </a:ext>
            </a:extLst>
          </p:cNvPr>
          <p:cNvSpPr txBox="1"/>
          <p:nvPr/>
        </p:nvSpPr>
        <p:spPr>
          <a:xfrm>
            <a:off x="4572000" y="4962297"/>
            <a:ext cx="9144000" cy="369332"/>
          </a:xfrm>
          <a:prstGeom prst="rect">
            <a:avLst/>
          </a:prstGeom>
          <a:noFill/>
        </p:spPr>
        <p:txBody>
          <a:bodyPr wrap="square">
            <a:spAutoFit/>
          </a:bodyPr>
          <a:lstStyle/>
          <a:p>
            <a:endParaRPr lang="en-IN" dirty="0"/>
          </a:p>
        </p:txBody>
      </p:sp>
      <p:pic>
        <p:nvPicPr>
          <p:cNvPr id="21" name="Picture 20">
            <a:extLst>
              <a:ext uri="{FF2B5EF4-FFF2-40B4-BE49-F238E27FC236}">
                <a16:creationId xmlns:a16="http://schemas.microsoft.com/office/drawing/2014/main" xmlns="" id="{5BE6E08B-D65E-FD15-CD1B-F456EEF083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2818144"/>
            <a:ext cx="7162800" cy="4335093"/>
          </a:xfrm>
          <a:prstGeom prst="rect">
            <a:avLst/>
          </a:prstGeom>
        </p:spPr>
      </p:pic>
    </p:spTree>
    <p:extLst>
      <p:ext uri="{BB962C8B-B14F-4D97-AF65-F5344CB8AC3E}">
        <p14:creationId xmlns:p14="http://schemas.microsoft.com/office/powerpoint/2010/main" val="838935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TextBox 2"/>
          <p:cNvSpPr txBox="1"/>
          <p:nvPr/>
        </p:nvSpPr>
        <p:spPr>
          <a:xfrm>
            <a:off x="6613893" y="895350"/>
            <a:ext cx="4265526" cy="1111746"/>
          </a:xfrm>
          <a:prstGeom prst="rect">
            <a:avLst/>
          </a:prstGeom>
        </p:spPr>
        <p:txBody>
          <a:bodyPr lIns="0" tIns="0" rIns="0" bIns="0" rtlCol="0" anchor="t">
            <a:spAutoFit/>
          </a:bodyPr>
          <a:lstStyle/>
          <a:p>
            <a:pPr algn="ctr">
              <a:lnSpc>
                <a:spcPts val="9032"/>
              </a:lnSpc>
            </a:pPr>
            <a:r>
              <a:rPr lang="en-US" sz="6452">
                <a:solidFill>
                  <a:srgbClr val="FFFFFF"/>
                </a:solidFill>
                <a:latin typeface="Canva Sans Bold"/>
                <a:ea typeface="Canva Sans Bold"/>
                <a:cs typeface="Canva Sans Bold"/>
                <a:sym typeface="Canva Sans Bold"/>
              </a:rPr>
              <a:t>SOLUTION</a:t>
            </a:r>
          </a:p>
        </p:txBody>
      </p:sp>
      <p:sp>
        <p:nvSpPr>
          <p:cNvPr id="3" name="TextBox 3"/>
          <p:cNvSpPr txBox="1"/>
          <p:nvPr/>
        </p:nvSpPr>
        <p:spPr>
          <a:xfrm>
            <a:off x="1684126" y="2864237"/>
            <a:ext cx="10577299" cy="6394063"/>
          </a:xfrm>
          <a:prstGeom prst="rect">
            <a:avLst/>
          </a:prstGeom>
        </p:spPr>
        <p:txBody>
          <a:bodyPr lIns="0" tIns="0" rIns="0" bIns="0" rtlCol="0" anchor="t">
            <a:spAutoFit/>
          </a:bodyPr>
          <a:lstStyle/>
          <a:p>
            <a:pPr marL="786443" lvl="1" indent="-393221" algn="just">
              <a:lnSpc>
                <a:spcPts val="5099"/>
              </a:lnSpc>
              <a:buFont typeface="Arial"/>
              <a:buChar char="•"/>
            </a:pPr>
            <a:r>
              <a:rPr lang="en-US" sz="3642">
                <a:solidFill>
                  <a:srgbClr val="FFFFFF"/>
                </a:solidFill>
                <a:latin typeface="Canva Sans"/>
                <a:ea typeface="Canva Sans"/>
                <a:cs typeface="Canva Sans"/>
                <a:sym typeface="Canva Sans"/>
              </a:rPr>
              <a:t>Onboard User Interface Installed in E-vehicle Display</a:t>
            </a:r>
          </a:p>
          <a:p>
            <a:pPr marL="786443" lvl="1" indent="-393221" algn="just">
              <a:lnSpc>
                <a:spcPts val="5099"/>
              </a:lnSpc>
              <a:buFont typeface="Arial"/>
              <a:buChar char="•"/>
            </a:pPr>
            <a:r>
              <a:rPr lang="en-US" sz="3642">
                <a:solidFill>
                  <a:srgbClr val="FFFFFF"/>
                </a:solidFill>
                <a:latin typeface="Canva Sans"/>
                <a:ea typeface="Canva Sans"/>
                <a:cs typeface="Canva Sans"/>
                <a:sym typeface="Canva Sans"/>
              </a:rPr>
              <a:t>Real-Time Battery Monitoring</a:t>
            </a:r>
          </a:p>
          <a:p>
            <a:pPr marL="786443" lvl="1" indent="-393221" algn="just">
              <a:lnSpc>
                <a:spcPts val="5099"/>
              </a:lnSpc>
              <a:buFont typeface="Arial"/>
              <a:buChar char="•"/>
            </a:pPr>
            <a:r>
              <a:rPr lang="en-US" sz="3642">
                <a:solidFill>
                  <a:srgbClr val="FFFFFF"/>
                </a:solidFill>
                <a:latin typeface="Canva Sans"/>
                <a:ea typeface="Canva Sans"/>
                <a:cs typeface="Canva Sans"/>
                <a:sym typeface="Canva Sans"/>
              </a:rPr>
              <a:t>Geolocation-Based Charging Station Locator</a:t>
            </a:r>
          </a:p>
          <a:p>
            <a:pPr marL="786443" lvl="1" indent="-393221" algn="just">
              <a:lnSpc>
                <a:spcPts val="5099"/>
              </a:lnSpc>
              <a:buFont typeface="Arial"/>
              <a:buChar char="•"/>
            </a:pPr>
            <a:r>
              <a:rPr lang="en-US" sz="3642">
                <a:solidFill>
                  <a:srgbClr val="FFFFFF"/>
                </a:solidFill>
                <a:latin typeface="Canva Sans"/>
                <a:ea typeface="Canva Sans"/>
                <a:cs typeface="Canva Sans"/>
                <a:sym typeface="Canva Sans"/>
              </a:rPr>
              <a:t>Dual batteries for extended range, automatically switching between them when one reaches its threshold battery percentage ensuring continuous power for long range</a:t>
            </a:r>
          </a:p>
        </p:txBody>
      </p:sp>
      <p:grpSp>
        <p:nvGrpSpPr>
          <p:cNvPr id="4" name="Group 4"/>
          <p:cNvGrpSpPr/>
          <p:nvPr/>
        </p:nvGrpSpPr>
        <p:grpSpPr>
          <a:xfrm>
            <a:off x="13779427" y="5353484"/>
            <a:ext cx="3266392" cy="3707470"/>
            <a:chOff x="119129" y="1168295"/>
            <a:chExt cx="4355189" cy="4943293"/>
          </a:xfrm>
        </p:grpSpPr>
        <p:pic>
          <p:nvPicPr>
            <p:cNvPr id="5" name="Picture 5"/>
            <p:cNvPicPr>
              <a:picLocks noChangeAspect="1"/>
            </p:cNvPicPr>
            <p:nvPr/>
          </p:nvPicPr>
          <p:blipFill>
            <a:blip r:embed="rId2"/>
            <a:srcRect/>
            <a:stretch>
              <a:fillRect/>
            </a:stretch>
          </p:blipFill>
          <p:spPr>
            <a:xfrm>
              <a:off x="2951252" y="1979725"/>
              <a:ext cx="1523065" cy="2625974"/>
            </a:xfrm>
            <a:prstGeom prst="rect">
              <a:avLst/>
            </a:prstGeom>
          </p:spPr>
        </p:pic>
        <p:sp>
          <p:nvSpPr>
            <p:cNvPr id="6" name="TextBox 6"/>
            <p:cNvSpPr txBox="1"/>
            <p:nvPr/>
          </p:nvSpPr>
          <p:spPr>
            <a:xfrm>
              <a:off x="119129" y="5256653"/>
              <a:ext cx="1721875" cy="854935"/>
            </a:xfrm>
            <a:prstGeom prst="rect">
              <a:avLst/>
            </a:prstGeom>
          </p:spPr>
          <p:txBody>
            <a:bodyPr wrap="square" lIns="0" tIns="0" rIns="0" bIns="0" rtlCol="0" anchor="t">
              <a:spAutoFit/>
            </a:bodyPr>
            <a:lstStyle/>
            <a:p>
              <a:pPr algn="ctr">
                <a:lnSpc>
                  <a:spcPts val="2493"/>
                </a:lnSpc>
              </a:pPr>
              <a:r>
                <a:rPr lang="en-US" sz="1780" dirty="0">
                  <a:solidFill>
                    <a:srgbClr val="FFFFFF"/>
                  </a:solidFill>
                  <a:latin typeface="Canva Sans"/>
                  <a:ea typeface="Canva Sans"/>
                  <a:cs typeface="Canva Sans"/>
                  <a:sym typeface="Canva Sans"/>
                </a:rPr>
                <a:t>CHARGING STATION</a:t>
              </a:r>
            </a:p>
          </p:txBody>
        </p:sp>
        <p:sp>
          <p:nvSpPr>
            <p:cNvPr id="7" name="TextBox 7"/>
            <p:cNvSpPr txBox="1"/>
            <p:nvPr/>
          </p:nvSpPr>
          <p:spPr>
            <a:xfrm>
              <a:off x="3067688" y="4577124"/>
              <a:ext cx="1406630" cy="815065"/>
            </a:xfrm>
            <a:prstGeom prst="rect">
              <a:avLst/>
            </a:prstGeom>
          </p:spPr>
          <p:txBody>
            <a:bodyPr lIns="0" tIns="0" rIns="0" bIns="0" rtlCol="0" anchor="t">
              <a:spAutoFit/>
            </a:bodyPr>
            <a:lstStyle/>
            <a:p>
              <a:pPr algn="ctr">
                <a:lnSpc>
                  <a:spcPts val="2502"/>
                </a:lnSpc>
              </a:pPr>
              <a:r>
                <a:rPr lang="en-US" sz="1787">
                  <a:solidFill>
                    <a:srgbClr val="FFFFFF"/>
                  </a:solidFill>
                  <a:latin typeface="Canva Sans"/>
                  <a:ea typeface="Canva Sans"/>
                  <a:cs typeface="Canva Sans"/>
                  <a:sym typeface="Canva Sans"/>
                </a:rPr>
                <a:t>BATTERY </a:t>
              </a:r>
            </a:p>
            <a:p>
              <a:pPr algn="ctr">
                <a:lnSpc>
                  <a:spcPts val="2502"/>
                </a:lnSpc>
              </a:pPr>
              <a:r>
                <a:rPr lang="en-US" sz="1787">
                  <a:solidFill>
                    <a:srgbClr val="FFFFFF"/>
                  </a:solidFill>
                  <a:latin typeface="Canva Sans"/>
                  <a:ea typeface="Canva Sans"/>
                  <a:cs typeface="Canva Sans"/>
                  <a:sym typeface="Canva Sans"/>
                </a:rPr>
                <a:t>STATUS</a:t>
              </a:r>
            </a:p>
          </p:txBody>
        </p:sp>
        <p:sp>
          <p:nvSpPr>
            <p:cNvPr id="8" name="TextBox 8"/>
            <p:cNvSpPr txBox="1"/>
            <p:nvPr/>
          </p:nvSpPr>
          <p:spPr>
            <a:xfrm>
              <a:off x="2284897" y="1168295"/>
              <a:ext cx="938360" cy="232382"/>
            </a:xfrm>
            <a:prstGeom prst="rect">
              <a:avLst/>
            </a:prstGeom>
          </p:spPr>
          <p:txBody>
            <a:bodyPr lIns="0" tIns="0" rIns="0" bIns="0" rtlCol="0" anchor="t">
              <a:spAutoFit/>
            </a:bodyPr>
            <a:lstStyle/>
            <a:p>
              <a:pPr algn="ctr">
                <a:lnSpc>
                  <a:spcPts val="1405"/>
                </a:lnSpc>
              </a:pPr>
              <a:r>
                <a:rPr lang="en-US" sz="1003">
                  <a:solidFill>
                    <a:srgbClr val="FFFFFF"/>
                  </a:solidFill>
                  <a:latin typeface="Canva Sans"/>
                  <a:ea typeface="Canva Sans"/>
                  <a:cs typeface="Canva Sans"/>
                  <a:sym typeface="Canva Sans"/>
                </a:rPr>
                <a:t>YOU</a:t>
              </a:r>
            </a:p>
          </p:txBody>
        </p:sp>
        <p:sp>
          <p:nvSpPr>
            <p:cNvPr id="9" name="AutoShape 9"/>
            <p:cNvSpPr/>
            <p:nvPr/>
          </p:nvSpPr>
          <p:spPr>
            <a:xfrm flipV="1">
              <a:off x="1130399" y="1400677"/>
              <a:ext cx="1421211" cy="1751500"/>
            </a:xfrm>
            <a:prstGeom prst="line">
              <a:avLst/>
            </a:prstGeom>
            <a:ln w="148241" cap="flat">
              <a:solidFill>
                <a:srgbClr val="FFFFFF"/>
              </a:solidFill>
              <a:prstDash val="sysDot"/>
              <a:headEnd type="none" w="sm" len="sm"/>
              <a:tailEnd type="none" w="sm" len="sm"/>
            </a:ln>
          </p:spPr>
        </p:sp>
      </p:grpSp>
      <p:grpSp>
        <p:nvGrpSpPr>
          <p:cNvPr id="10" name="Group 10"/>
          <p:cNvGrpSpPr/>
          <p:nvPr/>
        </p:nvGrpSpPr>
        <p:grpSpPr>
          <a:xfrm>
            <a:off x="13831435" y="1254614"/>
            <a:ext cx="3214383" cy="2921952"/>
            <a:chOff x="0" y="0"/>
            <a:chExt cx="4285844" cy="3895936"/>
          </a:xfrm>
        </p:grpSpPr>
        <p:sp>
          <p:nvSpPr>
            <p:cNvPr id="11" name="Freeform 11"/>
            <p:cNvSpPr/>
            <p:nvPr/>
          </p:nvSpPr>
          <p:spPr>
            <a:xfrm rot="5400000">
              <a:off x="-522758" y="1348366"/>
              <a:ext cx="2720421" cy="1230935"/>
            </a:xfrm>
            <a:custGeom>
              <a:avLst/>
              <a:gdLst/>
              <a:ahLst/>
              <a:cxnLst/>
              <a:rect l="l" t="t" r="r" b="b"/>
              <a:pathLst>
                <a:path w="2720421" h="1230935">
                  <a:moveTo>
                    <a:pt x="0" y="0"/>
                  </a:moveTo>
                  <a:lnTo>
                    <a:pt x="2720422" y="0"/>
                  </a:lnTo>
                  <a:lnTo>
                    <a:pt x="2720422" y="1230935"/>
                  </a:lnTo>
                  <a:lnTo>
                    <a:pt x="0" y="1230935"/>
                  </a:lnTo>
                  <a:lnTo>
                    <a:pt x="0" y="0"/>
                  </a:lnTo>
                  <a:close/>
                </a:path>
              </a:pathLst>
            </a:custGeom>
            <a:blipFill>
              <a:blip r:embed="rId3"/>
              <a:stretch>
                <a:fillRect l="-2009" r="-2009"/>
              </a:stretch>
            </a:blipFill>
          </p:spPr>
        </p:sp>
        <p:sp>
          <p:nvSpPr>
            <p:cNvPr id="12" name="Freeform 12"/>
            <p:cNvSpPr/>
            <p:nvPr/>
          </p:nvSpPr>
          <p:spPr>
            <a:xfrm>
              <a:off x="2719270" y="488645"/>
              <a:ext cx="1448631" cy="2835400"/>
            </a:xfrm>
            <a:custGeom>
              <a:avLst/>
              <a:gdLst/>
              <a:ahLst/>
              <a:cxnLst/>
              <a:rect l="l" t="t" r="r" b="b"/>
              <a:pathLst>
                <a:path w="1448631" h="2835400">
                  <a:moveTo>
                    <a:pt x="0" y="0"/>
                  </a:moveTo>
                  <a:lnTo>
                    <a:pt x="1448631" y="0"/>
                  </a:lnTo>
                  <a:lnTo>
                    <a:pt x="1448631" y="2835399"/>
                  </a:lnTo>
                  <a:lnTo>
                    <a:pt x="0" y="283539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0" y="3476202"/>
              <a:ext cx="1674906" cy="419733"/>
            </a:xfrm>
            <a:prstGeom prst="rect">
              <a:avLst/>
            </a:prstGeom>
          </p:spPr>
          <p:txBody>
            <a:bodyPr lIns="0" tIns="0" rIns="0" bIns="0" rtlCol="0" anchor="t">
              <a:spAutoFit/>
            </a:bodyPr>
            <a:lstStyle/>
            <a:p>
              <a:pPr algn="ctr">
                <a:lnSpc>
                  <a:spcPts val="2631"/>
                </a:lnSpc>
              </a:pPr>
              <a:r>
                <a:rPr lang="en-US" sz="1879">
                  <a:solidFill>
                    <a:srgbClr val="FFFFFF"/>
                  </a:solidFill>
                  <a:latin typeface="Canva Sans Bold"/>
                  <a:ea typeface="Canva Sans Bold"/>
                  <a:cs typeface="Canva Sans Bold"/>
                  <a:sym typeface="Canva Sans Bold"/>
                </a:rPr>
                <a:t>BATTERY 1</a:t>
              </a:r>
            </a:p>
          </p:txBody>
        </p:sp>
        <p:sp>
          <p:nvSpPr>
            <p:cNvPr id="14" name="TextBox 14"/>
            <p:cNvSpPr txBox="1"/>
            <p:nvPr/>
          </p:nvSpPr>
          <p:spPr>
            <a:xfrm>
              <a:off x="2601326" y="3476202"/>
              <a:ext cx="1684518" cy="419733"/>
            </a:xfrm>
            <a:prstGeom prst="rect">
              <a:avLst/>
            </a:prstGeom>
          </p:spPr>
          <p:txBody>
            <a:bodyPr lIns="0" tIns="0" rIns="0" bIns="0" rtlCol="0" anchor="t">
              <a:spAutoFit/>
            </a:bodyPr>
            <a:lstStyle/>
            <a:p>
              <a:pPr algn="ctr">
                <a:lnSpc>
                  <a:spcPts val="2631"/>
                </a:lnSpc>
              </a:pPr>
              <a:r>
                <a:rPr lang="en-US" sz="1879">
                  <a:solidFill>
                    <a:srgbClr val="FFFFFF"/>
                  </a:solidFill>
                  <a:latin typeface="Canva Sans Bold"/>
                  <a:ea typeface="Canva Sans Bold"/>
                  <a:cs typeface="Canva Sans Bold"/>
                  <a:sym typeface="Canva Sans Bold"/>
                </a:rPr>
                <a:t>BATTERY 2</a:t>
              </a:r>
            </a:p>
          </p:txBody>
        </p:sp>
        <p:sp>
          <p:nvSpPr>
            <p:cNvPr id="15" name="Freeform 15"/>
            <p:cNvSpPr/>
            <p:nvPr/>
          </p:nvSpPr>
          <p:spPr>
            <a:xfrm>
              <a:off x="1369746" y="0"/>
              <a:ext cx="1546352" cy="552821"/>
            </a:xfrm>
            <a:custGeom>
              <a:avLst/>
              <a:gdLst/>
              <a:ahLst/>
              <a:cxnLst/>
              <a:rect l="l" t="t" r="r" b="b"/>
              <a:pathLst>
                <a:path w="1546352" h="552821">
                  <a:moveTo>
                    <a:pt x="0" y="0"/>
                  </a:moveTo>
                  <a:lnTo>
                    <a:pt x="1546352" y="0"/>
                  </a:lnTo>
                  <a:lnTo>
                    <a:pt x="1546352" y="552821"/>
                  </a:lnTo>
                  <a:lnTo>
                    <a:pt x="0" y="55282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w="38100" cap="sq">
              <a:solidFill>
                <a:srgbClr val="000000"/>
              </a:solidFill>
              <a:prstDash val="solid"/>
              <a:miter/>
            </a:ln>
          </p:spPr>
        </p:sp>
      </p:gr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03753" y="4558122"/>
            <a:ext cx="775008" cy="775008"/>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779426" y="6924348"/>
            <a:ext cx="1291407" cy="12914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Freeform 2"/>
          <p:cNvSpPr/>
          <p:nvPr/>
        </p:nvSpPr>
        <p:spPr>
          <a:xfrm>
            <a:off x="8920368" y="-186556"/>
            <a:ext cx="9799989" cy="10660112"/>
          </a:xfrm>
          <a:custGeom>
            <a:avLst/>
            <a:gdLst/>
            <a:ahLst/>
            <a:cxnLst/>
            <a:rect l="l" t="t" r="r" b="b"/>
            <a:pathLst>
              <a:path w="9799989" h="10660112">
                <a:moveTo>
                  <a:pt x="0" y="0"/>
                </a:moveTo>
                <a:lnTo>
                  <a:pt x="9799989" y="0"/>
                </a:lnTo>
                <a:lnTo>
                  <a:pt x="9799989" y="10660112"/>
                </a:lnTo>
                <a:lnTo>
                  <a:pt x="0" y="10660112"/>
                </a:lnTo>
                <a:lnTo>
                  <a:pt x="0" y="0"/>
                </a:lnTo>
                <a:close/>
              </a:path>
            </a:pathLst>
          </a:custGeom>
          <a:blipFill>
            <a:blip r:embed="rId2"/>
            <a:stretch>
              <a:fillRect l="-8776"/>
            </a:stretch>
          </a:blipFill>
        </p:spPr>
      </p:sp>
      <p:sp>
        <p:nvSpPr>
          <p:cNvPr id="3" name="TextBox 3"/>
          <p:cNvSpPr txBox="1"/>
          <p:nvPr/>
        </p:nvSpPr>
        <p:spPr>
          <a:xfrm>
            <a:off x="1028700" y="1356776"/>
            <a:ext cx="6858463" cy="1498410"/>
          </a:xfrm>
          <a:prstGeom prst="rect">
            <a:avLst/>
          </a:prstGeom>
        </p:spPr>
        <p:txBody>
          <a:bodyPr lIns="0" tIns="0" rIns="0" bIns="0" rtlCol="0" anchor="t">
            <a:spAutoFit/>
          </a:bodyPr>
          <a:lstStyle/>
          <a:p>
            <a:pPr algn="just">
              <a:lnSpc>
                <a:spcPts val="4035"/>
              </a:lnSpc>
            </a:pPr>
            <a:r>
              <a:rPr lang="en-US" sz="2882">
                <a:solidFill>
                  <a:srgbClr val="FFFFFF"/>
                </a:solidFill>
                <a:latin typeface="Canva Sans"/>
                <a:ea typeface="Canva Sans"/>
                <a:cs typeface="Canva Sans"/>
                <a:sym typeface="Canva Sans"/>
              </a:rPr>
              <a:t>Users receive real-time updates on the availability of charging slots at selected stations and can </a:t>
            </a:r>
          </a:p>
        </p:txBody>
      </p:sp>
      <p:sp>
        <p:nvSpPr>
          <p:cNvPr id="4" name="Freeform 4"/>
          <p:cNvSpPr/>
          <p:nvPr/>
        </p:nvSpPr>
        <p:spPr>
          <a:xfrm>
            <a:off x="1650196" y="4686300"/>
            <a:ext cx="1211456" cy="924137"/>
          </a:xfrm>
          <a:custGeom>
            <a:avLst/>
            <a:gdLst/>
            <a:ahLst/>
            <a:cxnLst/>
            <a:rect l="l" t="t" r="r" b="b"/>
            <a:pathLst>
              <a:path w="1373293" h="1053189">
                <a:moveTo>
                  <a:pt x="0" y="0"/>
                </a:moveTo>
                <a:lnTo>
                  <a:pt x="1373293" y="0"/>
                </a:lnTo>
                <a:lnTo>
                  <a:pt x="1373293" y="1053189"/>
                </a:lnTo>
                <a:lnTo>
                  <a:pt x="0" y="1053189"/>
                </a:lnTo>
                <a:lnTo>
                  <a:pt x="0" y="0"/>
                </a:lnTo>
                <a:close/>
              </a:path>
            </a:pathLst>
          </a:custGeom>
          <a:blipFill>
            <a:blip r:embed="rId3"/>
            <a:stretch>
              <a:fillRect t="-16868" b="-16868"/>
            </a:stretch>
          </a:blipFill>
        </p:spPr>
      </p:sp>
      <p:sp>
        <p:nvSpPr>
          <p:cNvPr id="5" name="TextBox 5"/>
          <p:cNvSpPr txBox="1"/>
          <p:nvPr/>
        </p:nvSpPr>
        <p:spPr>
          <a:xfrm>
            <a:off x="2752637" y="4563766"/>
            <a:ext cx="5130763" cy="520077"/>
          </a:xfrm>
          <a:prstGeom prst="rect">
            <a:avLst/>
          </a:prstGeom>
        </p:spPr>
        <p:txBody>
          <a:bodyPr lIns="0" tIns="0" rIns="0" bIns="0" rtlCol="0" anchor="t">
            <a:spAutoFit/>
          </a:bodyPr>
          <a:lstStyle/>
          <a:p>
            <a:pPr algn="ctr">
              <a:lnSpc>
                <a:spcPts val="4264"/>
              </a:lnSpc>
            </a:pPr>
            <a:r>
              <a:rPr lang="en-US" sz="3046">
                <a:solidFill>
                  <a:srgbClr val="FFFFFF"/>
                </a:solidFill>
                <a:latin typeface="Canva Sans"/>
                <a:ea typeface="Canva Sans"/>
                <a:cs typeface="Canva Sans"/>
                <a:sym typeface="Canva Sans"/>
              </a:rPr>
              <a:t>Total Slots             : </a:t>
            </a:r>
            <a:r>
              <a:rPr lang="en-US" sz="3046">
                <a:solidFill>
                  <a:srgbClr val="7ED957"/>
                </a:solidFill>
                <a:latin typeface="Canva Sans Bold"/>
                <a:ea typeface="Canva Sans Bold"/>
                <a:cs typeface="Canva Sans Bold"/>
                <a:sym typeface="Canva Sans Bold"/>
              </a:rPr>
              <a:t>12</a:t>
            </a:r>
          </a:p>
        </p:txBody>
      </p:sp>
      <p:sp>
        <p:nvSpPr>
          <p:cNvPr id="6" name="TextBox 6"/>
          <p:cNvSpPr txBox="1"/>
          <p:nvPr/>
        </p:nvSpPr>
        <p:spPr>
          <a:xfrm>
            <a:off x="2754895" y="5090360"/>
            <a:ext cx="5132268" cy="520077"/>
          </a:xfrm>
          <a:prstGeom prst="rect">
            <a:avLst/>
          </a:prstGeom>
        </p:spPr>
        <p:txBody>
          <a:bodyPr lIns="0" tIns="0" rIns="0" bIns="0" rtlCol="0" anchor="t">
            <a:spAutoFit/>
          </a:bodyPr>
          <a:lstStyle/>
          <a:p>
            <a:pPr algn="ctr">
              <a:lnSpc>
                <a:spcPts val="4264"/>
              </a:lnSpc>
            </a:pPr>
            <a:r>
              <a:rPr lang="en-US" sz="3046">
                <a:solidFill>
                  <a:srgbClr val="FFFFFF"/>
                </a:solidFill>
                <a:latin typeface="Canva Sans"/>
                <a:ea typeface="Canva Sans"/>
                <a:cs typeface="Canva Sans"/>
                <a:sym typeface="Canva Sans"/>
              </a:rPr>
              <a:t>Unreserved Slots : </a:t>
            </a:r>
            <a:r>
              <a:rPr lang="en-US" sz="3046">
                <a:solidFill>
                  <a:srgbClr val="7ED957"/>
                </a:solidFill>
                <a:latin typeface="Canva Sans Bold"/>
                <a:ea typeface="Canva Sans Bold"/>
                <a:cs typeface="Canva Sans Bold"/>
                <a:sym typeface="Canva Sans Bold"/>
              </a:rPr>
              <a:t>4</a:t>
            </a:r>
            <a:r>
              <a:rPr lang="en-US" sz="3046">
                <a:solidFill>
                  <a:srgbClr val="7ED957"/>
                </a:solidFill>
                <a:latin typeface="Canva Sans"/>
                <a:ea typeface="Canva Sans"/>
                <a:cs typeface="Canva Sans"/>
                <a:sym typeface="Canva Sans"/>
              </a:rPr>
              <a:t> </a:t>
            </a:r>
          </a:p>
        </p:txBody>
      </p:sp>
      <p:sp>
        <p:nvSpPr>
          <p:cNvPr id="7" name="TextBox 7"/>
          <p:cNvSpPr txBox="1"/>
          <p:nvPr/>
        </p:nvSpPr>
        <p:spPr>
          <a:xfrm>
            <a:off x="777873" y="3149797"/>
            <a:ext cx="7109290" cy="708346"/>
          </a:xfrm>
          <a:prstGeom prst="rect">
            <a:avLst/>
          </a:prstGeom>
        </p:spPr>
        <p:txBody>
          <a:bodyPr lIns="0" tIns="0" rIns="0" bIns="0" rtlCol="0" anchor="t">
            <a:spAutoFit/>
          </a:bodyPr>
          <a:lstStyle/>
          <a:p>
            <a:pPr algn="ctr">
              <a:lnSpc>
                <a:spcPts val="5899"/>
              </a:lnSpc>
            </a:pPr>
            <a:r>
              <a:rPr lang="en-US" sz="4213">
                <a:solidFill>
                  <a:srgbClr val="FFFFFF"/>
                </a:solidFill>
                <a:latin typeface="Canva Sans Bold"/>
                <a:ea typeface="Canva Sans Bold"/>
                <a:cs typeface="Canva Sans Bold"/>
                <a:sym typeface="Canva Sans Bold"/>
              </a:rPr>
              <a:t>E-station 1</a:t>
            </a:r>
          </a:p>
        </p:txBody>
      </p:sp>
      <p:sp>
        <p:nvSpPr>
          <p:cNvPr id="8" name="TextBox 8"/>
          <p:cNvSpPr txBox="1"/>
          <p:nvPr/>
        </p:nvSpPr>
        <p:spPr>
          <a:xfrm>
            <a:off x="1028700" y="6255266"/>
            <a:ext cx="6858463" cy="1498473"/>
          </a:xfrm>
          <a:prstGeom prst="rect">
            <a:avLst/>
          </a:prstGeom>
        </p:spPr>
        <p:txBody>
          <a:bodyPr lIns="0" tIns="0" rIns="0" bIns="0" rtlCol="0" anchor="t">
            <a:spAutoFit/>
          </a:bodyPr>
          <a:lstStyle/>
          <a:p>
            <a:pPr algn="just">
              <a:lnSpc>
                <a:spcPts val="4031"/>
              </a:lnSpc>
            </a:pPr>
            <a:r>
              <a:rPr lang="en-US" sz="2879">
                <a:solidFill>
                  <a:srgbClr val="FFFFFF"/>
                </a:solidFill>
                <a:latin typeface="Canva Sans"/>
                <a:ea typeface="Canva Sans"/>
                <a:cs typeface="Canva Sans"/>
                <a:sym typeface="Canva Sans"/>
              </a:rPr>
              <a:t>Users can access real-time information on available charging slots nearby and reserve them accordingly.</a:t>
            </a:r>
          </a:p>
        </p:txBody>
      </p:sp>
      <p:grpSp>
        <p:nvGrpSpPr>
          <p:cNvPr id="9" name="Group 9"/>
          <p:cNvGrpSpPr/>
          <p:nvPr/>
        </p:nvGrpSpPr>
        <p:grpSpPr>
          <a:xfrm>
            <a:off x="3319391" y="8437356"/>
            <a:ext cx="2455428" cy="701613"/>
            <a:chOff x="0" y="0"/>
            <a:chExt cx="1232518" cy="352179"/>
          </a:xfrm>
        </p:grpSpPr>
        <p:sp>
          <p:nvSpPr>
            <p:cNvPr id="10" name="Freeform 10"/>
            <p:cNvSpPr/>
            <p:nvPr/>
          </p:nvSpPr>
          <p:spPr>
            <a:xfrm>
              <a:off x="0" y="0"/>
              <a:ext cx="1232518" cy="352179"/>
            </a:xfrm>
            <a:custGeom>
              <a:avLst/>
              <a:gdLst/>
              <a:ahLst/>
              <a:cxnLst/>
              <a:rect l="l" t="t" r="r" b="b"/>
              <a:pathLst>
                <a:path w="1232518" h="352179">
                  <a:moveTo>
                    <a:pt x="176090" y="0"/>
                  </a:moveTo>
                  <a:lnTo>
                    <a:pt x="1056429" y="0"/>
                  </a:lnTo>
                  <a:cubicBezTo>
                    <a:pt x="1103131" y="0"/>
                    <a:pt x="1147920" y="18552"/>
                    <a:pt x="1180943" y="51575"/>
                  </a:cubicBezTo>
                  <a:cubicBezTo>
                    <a:pt x="1213966" y="84599"/>
                    <a:pt x="1232518" y="129388"/>
                    <a:pt x="1232518" y="176090"/>
                  </a:cubicBezTo>
                  <a:lnTo>
                    <a:pt x="1232518" y="176090"/>
                  </a:lnTo>
                  <a:cubicBezTo>
                    <a:pt x="1232518" y="273341"/>
                    <a:pt x="1153680" y="352179"/>
                    <a:pt x="1056429" y="352179"/>
                  </a:cubicBezTo>
                  <a:lnTo>
                    <a:pt x="176090" y="352179"/>
                  </a:lnTo>
                  <a:cubicBezTo>
                    <a:pt x="78838" y="352179"/>
                    <a:pt x="0" y="273341"/>
                    <a:pt x="0" y="176090"/>
                  </a:cubicBezTo>
                  <a:lnTo>
                    <a:pt x="0" y="176090"/>
                  </a:lnTo>
                  <a:cubicBezTo>
                    <a:pt x="0" y="78838"/>
                    <a:pt x="78838" y="0"/>
                    <a:pt x="176090" y="0"/>
                  </a:cubicBezTo>
                  <a:close/>
                </a:path>
              </a:pathLst>
            </a:custGeom>
            <a:gradFill rotWithShape="1">
              <a:gsLst>
                <a:gs pos="0">
                  <a:srgbClr val="CDFFD8">
                    <a:alpha val="100000"/>
                  </a:srgbClr>
                </a:gs>
                <a:gs pos="100000">
                  <a:srgbClr val="94B9FF">
                    <a:alpha val="100000"/>
                  </a:srgbClr>
                </a:gs>
              </a:gsLst>
              <a:path path="circle">
                <a:fillToRect r="100000" b="100000"/>
              </a:path>
              <a:tileRect l="-100000" t="-100000"/>
            </a:gradFill>
            <a:ln cap="rnd">
              <a:noFill/>
              <a:prstDash val="solid"/>
              <a:round/>
            </a:ln>
          </p:spPr>
        </p:sp>
        <p:sp>
          <p:nvSpPr>
            <p:cNvPr id="11" name="TextBox 11"/>
            <p:cNvSpPr txBox="1"/>
            <p:nvPr/>
          </p:nvSpPr>
          <p:spPr>
            <a:xfrm>
              <a:off x="0" y="-57150"/>
              <a:ext cx="1232518" cy="409329"/>
            </a:xfrm>
            <a:prstGeom prst="rect">
              <a:avLst/>
            </a:prstGeom>
          </p:spPr>
          <p:txBody>
            <a:bodyPr lIns="26655" tIns="26655" rIns="26655" bIns="26655" rtlCol="0" anchor="ctr"/>
            <a:lstStyle/>
            <a:p>
              <a:pPr algn="ctr">
                <a:lnSpc>
                  <a:spcPts val="3639"/>
                </a:lnSpc>
              </a:pPr>
              <a:endParaRPr/>
            </a:p>
          </p:txBody>
        </p:sp>
      </p:grpSp>
      <p:pic>
        <p:nvPicPr>
          <p:cNvPr id="12" name="Picture 12"/>
          <p:cNvPicPr>
            <a:picLocks noChangeAspect="1"/>
          </p:cNvPicPr>
          <p:nvPr/>
        </p:nvPicPr>
        <p:blipFill>
          <a:blip r:embed="rId4"/>
          <a:srcRect/>
          <a:stretch>
            <a:fillRect/>
          </a:stretch>
        </p:blipFill>
        <p:spPr>
          <a:xfrm>
            <a:off x="4457932" y="8833050"/>
            <a:ext cx="773919" cy="850460"/>
          </a:xfrm>
          <a:prstGeom prst="rect">
            <a:avLst/>
          </a:prstGeom>
        </p:spPr>
      </p:pic>
      <p:sp>
        <p:nvSpPr>
          <p:cNvPr id="13" name="TextBox 13"/>
          <p:cNvSpPr txBox="1"/>
          <p:nvPr/>
        </p:nvSpPr>
        <p:spPr>
          <a:xfrm>
            <a:off x="3684012" y="8544507"/>
            <a:ext cx="1726187" cy="487313"/>
          </a:xfrm>
          <a:prstGeom prst="rect">
            <a:avLst/>
          </a:prstGeom>
        </p:spPr>
        <p:txBody>
          <a:bodyPr wrap="square" lIns="0" tIns="0" rIns="0" bIns="0" rtlCol="0" anchor="t">
            <a:spAutoFit/>
          </a:bodyPr>
          <a:lstStyle/>
          <a:p>
            <a:pPr algn="ctr">
              <a:lnSpc>
                <a:spcPts val="3819"/>
              </a:lnSpc>
            </a:pPr>
            <a:r>
              <a:rPr lang="en-US" sz="2728" dirty="0">
                <a:solidFill>
                  <a:srgbClr val="000000"/>
                </a:solidFill>
                <a:latin typeface="Canva Sans Bold"/>
                <a:ea typeface="Canva Sans Bold"/>
                <a:cs typeface="Canva Sans Bold"/>
                <a:sym typeface="Canva Sans Bold"/>
              </a:rPr>
              <a:t>RESERVE</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grpSp>
        <p:nvGrpSpPr>
          <p:cNvPr id="2" name="Group 2"/>
          <p:cNvGrpSpPr/>
          <p:nvPr/>
        </p:nvGrpSpPr>
        <p:grpSpPr>
          <a:xfrm>
            <a:off x="13914561" y="3758778"/>
            <a:ext cx="3054467" cy="2769444"/>
            <a:chOff x="0" y="0"/>
            <a:chExt cx="4072623" cy="3692592"/>
          </a:xfrm>
        </p:grpSpPr>
        <p:sp>
          <p:nvSpPr>
            <p:cNvPr id="3" name="Freeform 3"/>
            <p:cNvSpPr/>
            <p:nvPr/>
          </p:nvSpPr>
          <p:spPr>
            <a:xfrm rot="5400000">
              <a:off x="73806" y="1469241"/>
              <a:ext cx="1978102" cy="895051"/>
            </a:xfrm>
            <a:custGeom>
              <a:avLst/>
              <a:gdLst/>
              <a:ahLst/>
              <a:cxnLst/>
              <a:rect l="l" t="t" r="r" b="b"/>
              <a:pathLst>
                <a:path w="1978102" h="895051">
                  <a:moveTo>
                    <a:pt x="0" y="0"/>
                  </a:moveTo>
                  <a:lnTo>
                    <a:pt x="1978102" y="0"/>
                  </a:lnTo>
                  <a:lnTo>
                    <a:pt x="1978102" y="895051"/>
                  </a:lnTo>
                  <a:lnTo>
                    <a:pt x="0" y="895051"/>
                  </a:lnTo>
                  <a:lnTo>
                    <a:pt x="0" y="0"/>
                  </a:lnTo>
                  <a:close/>
                </a:path>
              </a:pathLst>
            </a:custGeom>
            <a:blipFill>
              <a:blip r:embed="rId2"/>
              <a:stretch>
                <a:fillRect l="-2009" r="-2009"/>
              </a:stretch>
            </a:blipFill>
          </p:spPr>
        </p:sp>
        <p:sp>
          <p:nvSpPr>
            <p:cNvPr id="4" name="Freeform 4"/>
            <p:cNvSpPr/>
            <p:nvPr/>
          </p:nvSpPr>
          <p:spPr>
            <a:xfrm>
              <a:off x="2431184" y="844111"/>
              <a:ext cx="1053344" cy="2061706"/>
            </a:xfrm>
            <a:custGeom>
              <a:avLst/>
              <a:gdLst/>
              <a:ahLst/>
              <a:cxnLst/>
              <a:rect l="l" t="t" r="r" b="b"/>
              <a:pathLst>
                <a:path w="1053344" h="2061706">
                  <a:moveTo>
                    <a:pt x="0" y="0"/>
                  </a:moveTo>
                  <a:lnTo>
                    <a:pt x="1053344" y="0"/>
                  </a:lnTo>
                  <a:lnTo>
                    <a:pt x="1053344" y="2061706"/>
                  </a:lnTo>
                  <a:lnTo>
                    <a:pt x="0" y="206170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453919" y="3015585"/>
              <a:ext cx="1217876" cy="306072"/>
            </a:xfrm>
            <a:prstGeom prst="rect">
              <a:avLst/>
            </a:prstGeom>
          </p:spPr>
          <p:txBody>
            <a:bodyPr lIns="0" tIns="0" rIns="0" bIns="0" rtlCol="0" anchor="t">
              <a:spAutoFit/>
            </a:bodyPr>
            <a:lstStyle/>
            <a:p>
              <a:pPr algn="ctr">
                <a:lnSpc>
                  <a:spcPts val="1913"/>
                </a:lnSpc>
              </a:pPr>
              <a:r>
                <a:rPr lang="en-US" sz="1366">
                  <a:solidFill>
                    <a:srgbClr val="FFFFFF"/>
                  </a:solidFill>
                  <a:latin typeface="Canva Sans Bold"/>
                  <a:ea typeface="Canva Sans Bold"/>
                  <a:cs typeface="Canva Sans Bold"/>
                  <a:sym typeface="Canva Sans Bold"/>
                </a:rPr>
                <a:t>BATTERY 1</a:t>
              </a:r>
            </a:p>
          </p:txBody>
        </p:sp>
        <p:sp>
          <p:nvSpPr>
            <p:cNvPr id="6" name="TextBox 6"/>
            <p:cNvSpPr txBox="1"/>
            <p:nvPr/>
          </p:nvSpPr>
          <p:spPr>
            <a:xfrm>
              <a:off x="2345423" y="3015585"/>
              <a:ext cx="1224865" cy="306072"/>
            </a:xfrm>
            <a:prstGeom prst="rect">
              <a:avLst/>
            </a:prstGeom>
          </p:spPr>
          <p:txBody>
            <a:bodyPr lIns="0" tIns="0" rIns="0" bIns="0" rtlCol="0" anchor="t">
              <a:spAutoFit/>
            </a:bodyPr>
            <a:lstStyle/>
            <a:p>
              <a:pPr algn="ctr">
                <a:lnSpc>
                  <a:spcPts val="1913"/>
                </a:lnSpc>
              </a:pPr>
              <a:r>
                <a:rPr lang="en-US" sz="1366">
                  <a:solidFill>
                    <a:srgbClr val="FFFFFF"/>
                  </a:solidFill>
                  <a:latin typeface="Canva Sans Bold"/>
                  <a:ea typeface="Canva Sans Bold"/>
                  <a:cs typeface="Canva Sans Bold"/>
                  <a:sym typeface="Canva Sans Bold"/>
                </a:rPr>
                <a:t>BATTERY 2</a:t>
              </a:r>
            </a:p>
          </p:txBody>
        </p:sp>
        <p:sp>
          <p:nvSpPr>
            <p:cNvPr id="7" name="Freeform 7"/>
            <p:cNvSpPr/>
            <p:nvPr/>
          </p:nvSpPr>
          <p:spPr>
            <a:xfrm>
              <a:off x="1350319" y="370935"/>
              <a:ext cx="1323569" cy="473176"/>
            </a:xfrm>
            <a:custGeom>
              <a:avLst/>
              <a:gdLst/>
              <a:ahLst/>
              <a:cxnLst/>
              <a:rect l="l" t="t" r="r" b="b"/>
              <a:pathLst>
                <a:path w="1323569" h="473176">
                  <a:moveTo>
                    <a:pt x="0" y="0"/>
                  </a:moveTo>
                  <a:lnTo>
                    <a:pt x="1323569" y="0"/>
                  </a:lnTo>
                  <a:lnTo>
                    <a:pt x="1323569" y="473176"/>
                  </a:lnTo>
                  <a:lnTo>
                    <a:pt x="0" y="47317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w="38100" cap="sq">
              <a:solidFill>
                <a:srgbClr val="000000"/>
              </a:solidFill>
              <a:prstDash val="solid"/>
              <a:miter/>
            </a:ln>
          </p:spPr>
        </p:sp>
        <p:sp>
          <p:nvSpPr>
            <p:cNvPr id="8" name="AutoShape 8"/>
            <p:cNvSpPr/>
            <p:nvPr/>
          </p:nvSpPr>
          <p:spPr>
            <a:xfrm flipV="1">
              <a:off x="70185" y="0"/>
              <a:ext cx="0" cy="3692592"/>
            </a:xfrm>
            <a:prstGeom prst="line">
              <a:avLst/>
            </a:prstGeom>
            <a:ln w="140370" cap="flat">
              <a:solidFill>
                <a:srgbClr val="FFFFFF"/>
              </a:solidFill>
              <a:prstDash val="sysDot"/>
              <a:headEnd type="none" w="sm" len="sm"/>
              <a:tailEnd type="none" w="sm" len="sm"/>
            </a:ln>
          </p:spPr>
        </p:sp>
        <p:sp>
          <p:nvSpPr>
            <p:cNvPr id="9" name="AutoShape 9"/>
            <p:cNvSpPr/>
            <p:nvPr/>
          </p:nvSpPr>
          <p:spPr>
            <a:xfrm flipV="1">
              <a:off x="4002438" y="0"/>
              <a:ext cx="0" cy="3692592"/>
            </a:xfrm>
            <a:prstGeom prst="line">
              <a:avLst/>
            </a:prstGeom>
            <a:ln w="140370" cap="flat">
              <a:solidFill>
                <a:srgbClr val="FFFFFF"/>
              </a:solidFill>
              <a:prstDash val="sysDot"/>
              <a:headEnd type="none" w="sm" len="sm"/>
              <a:tailEnd type="none" w="sm" len="sm"/>
            </a:ln>
          </p:spPr>
        </p:sp>
        <p:sp>
          <p:nvSpPr>
            <p:cNvPr id="10" name="AutoShape 10"/>
            <p:cNvSpPr/>
            <p:nvPr/>
          </p:nvSpPr>
          <p:spPr>
            <a:xfrm>
              <a:off x="165808" y="3622385"/>
              <a:ext cx="3692592" cy="0"/>
            </a:xfrm>
            <a:prstGeom prst="line">
              <a:avLst/>
            </a:prstGeom>
            <a:ln w="140370" cap="flat">
              <a:solidFill>
                <a:srgbClr val="FFFFFF"/>
              </a:solidFill>
              <a:prstDash val="sysDot"/>
              <a:headEnd type="none" w="sm" len="sm"/>
              <a:tailEnd type="none" w="sm" len="sm"/>
            </a:ln>
          </p:spPr>
        </p:sp>
        <p:sp>
          <p:nvSpPr>
            <p:cNvPr id="11" name="AutoShape 11"/>
            <p:cNvSpPr/>
            <p:nvPr/>
          </p:nvSpPr>
          <p:spPr>
            <a:xfrm>
              <a:off x="165808" y="70207"/>
              <a:ext cx="3692592" cy="0"/>
            </a:xfrm>
            <a:prstGeom prst="line">
              <a:avLst/>
            </a:prstGeom>
            <a:ln w="140370" cap="flat">
              <a:solidFill>
                <a:srgbClr val="FFFFFF"/>
              </a:solidFill>
              <a:prstDash val="sysDot"/>
              <a:headEnd type="none" w="sm" len="sm"/>
              <a:tailEnd type="none" w="sm" len="sm"/>
            </a:ln>
          </p:spPr>
        </p:sp>
      </p:grpSp>
      <p:sp>
        <p:nvSpPr>
          <p:cNvPr id="12" name="TextBox 12"/>
          <p:cNvSpPr txBox="1"/>
          <p:nvPr/>
        </p:nvSpPr>
        <p:spPr>
          <a:xfrm>
            <a:off x="1857528" y="2296263"/>
            <a:ext cx="8101419" cy="6065855"/>
          </a:xfrm>
          <a:prstGeom prst="rect">
            <a:avLst/>
          </a:prstGeom>
        </p:spPr>
        <p:txBody>
          <a:bodyPr lIns="0" tIns="0" rIns="0" bIns="0" rtlCol="0" anchor="t">
            <a:spAutoFit/>
          </a:bodyPr>
          <a:lstStyle/>
          <a:p>
            <a:pPr marL="822971" lvl="1" indent="-411485" algn="just">
              <a:lnSpc>
                <a:spcPts val="5336"/>
              </a:lnSpc>
              <a:buFont typeface="Arial"/>
              <a:buChar char="•"/>
            </a:pPr>
            <a:r>
              <a:rPr lang="en-US" sz="3811">
                <a:solidFill>
                  <a:srgbClr val="FFFFFF"/>
                </a:solidFill>
                <a:latin typeface="Canva Sans"/>
                <a:ea typeface="Canva Sans"/>
                <a:cs typeface="Canva Sans"/>
                <a:sym typeface="Canva Sans"/>
              </a:rPr>
              <a:t>Solar charging reduces reliance on traditional charging systems, enhancing sustainability and extending vehicle range.</a:t>
            </a:r>
          </a:p>
          <a:p>
            <a:pPr algn="just">
              <a:lnSpc>
                <a:spcPts val="5336"/>
              </a:lnSpc>
            </a:pPr>
            <a:endParaRPr lang="en-US" sz="3811">
              <a:solidFill>
                <a:srgbClr val="FFFFFF"/>
              </a:solidFill>
              <a:latin typeface="Canva Sans"/>
              <a:ea typeface="Canva Sans"/>
              <a:cs typeface="Canva Sans"/>
              <a:sym typeface="Canva Sans"/>
            </a:endParaRPr>
          </a:p>
          <a:p>
            <a:pPr marL="822971" lvl="1" indent="-411485" algn="just">
              <a:lnSpc>
                <a:spcPts val="5336"/>
              </a:lnSpc>
              <a:buFont typeface="Arial"/>
              <a:buChar char="•"/>
            </a:pPr>
            <a:r>
              <a:rPr lang="en-US" sz="3811">
                <a:solidFill>
                  <a:srgbClr val="FFFFFF"/>
                </a:solidFill>
                <a:latin typeface="Canva Sans"/>
                <a:ea typeface="Canva Sans"/>
                <a:cs typeface="Canva Sans"/>
                <a:sym typeface="Canva Sans"/>
              </a:rPr>
              <a:t>Automatic cooling of the battery using Peltier modules enhances battery performance</a:t>
            </a:r>
          </a:p>
        </p:txBody>
      </p:sp>
      <p:grpSp>
        <p:nvGrpSpPr>
          <p:cNvPr id="13" name="Group 13"/>
          <p:cNvGrpSpPr/>
          <p:nvPr/>
        </p:nvGrpSpPr>
        <p:grpSpPr>
          <a:xfrm>
            <a:off x="11187673" y="1354831"/>
            <a:ext cx="2992978" cy="1839913"/>
            <a:chOff x="0" y="0"/>
            <a:chExt cx="3990637" cy="2453217"/>
          </a:xfrm>
        </p:grpSpPr>
        <p:grpSp>
          <p:nvGrpSpPr>
            <p:cNvPr id="14" name="Group 14"/>
            <p:cNvGrpSpPr/>
            <p:nvPr/>
          </p:nvGrpSpPr>
          <p:grpSpPr>
            <a:xfrm>
              <a:off x="0" y="0"/>
              <a:ext cx="3990637" cy="2453217"/>
              <a:chOff x="0" y="0"/>
              <a:chExt cx="1279960" cy="786847"/>
            </a:xfrm>
          </p:grpSpPr>
          <p:sp>
            <p:nvSpPr>
              <p:cNvPr id="15" name="Freeform 15"/>
              <p:cNvSpPr/>
              <p:nvPr/>
            </p:nvSpPr>
            <p:spPr>
              <a:xfrm>
                <a:off x="0" y="0"/>
                <a:ext cx="1279960" cy="786847"/>
              </a:xfrm>
              <a:custGeom>
                <a:avLst/>
                <a:gdLst/>
                <a:ahLst/>
                <a:cxnLst/>
                <a:rect l="l" t="t" r="r" b="b"/>
                <a:pathLst>
                  <a:path w="1279960" h="786847">
                    <a:moveTo>
                      <a:pt x="0" y="0"/>
                    </a:moveTo>
                    <a:lnTo>
                      <a:pt x="1279960" y="0"/>
                    </a:lnTo>
                    <a:lnTo>
                      <a:pt x="1279960" y="786847"/>
                    </a:lnTo>
                    <a:lnTo>
                      <a:pt x="0" y="786847"/>
                    </a:lnTo>
                    <a:close/>
                  </a:path>
                </a:pathLst>
              </a:custGeom>
              <a:solidFill>
                <a:srgbClr val="F7F2E8"/>
              </a:solidFill>
            </p:spPr>
          </p:sp>
          <p:sp>
            <p:nvSpPr>
              <p:cNvPr id="16" name="TextBox 16"/>
              <p:cNvSpPr txBox="1"/>
              <p:nvPr/>
            </p:nvSpPr>
            <p:spPr>
              <a:xfrm>
                <a:off x="0" y="-57150"/>
                <a:ext cx="1279960" cy="843997"/>
              </a:xfrm>
              <a:prstGeom prst="rect">
                <a:avLst/>
              </a:prstGeom>
            </p:spPr>
            <p:txBody>
              <a:bodyPr lIns="50800" tIns="50800" rIns="50800" bIns="50800" rtlCol="0" anchor="ctr"/>
              <a:lstStyle/>
              <a:p>
                <a:pPr algn="ctr">
                  <a:lnSpc>
                    <a:spcPts val="3512"/>
                  </a:lnSpc>
                </a:pPr>
                <a:endParaRPr/>
              </a:p>
            </p:txBody>
          </p:sp>
        </p:grpSp>
        <p:sp>
          <p:nvSpPr>
            <p:cNvPr id="17" name="Freeform 17"/>
            <p:cNvSpPr/>
            <p:nvPr/>
          </p:nvSpPr>
          <p:spPr>
            <a:xfrm>
              <a:off x="80917" y="234601"/>
              <a:ext cx="3828803" cy="1984016"/>
            </a:xfrm>
            <a:custGeom>
              <a:avLst/>
              <a:gdLst/>
              <a:ahLst/>
              <a:cxnLst/>
              <a:rect l="l" t="t" r="r" b="b"/>
              <a:pathLst>
                <a:path w="3828803" h="1984016">
                  <a:moveTo>
                    <a:pt x="0" y="0"/>
                  </a:moveTo>
                  <a:lnTo>
                    <a:pt x="3828803" y="0"/>
                  </a:lnTo>
                  <a:lnTo>
                    <a:pt x="3828803" y="1984016"/>
                  </a:lnTo>
                  <a:lnTo>
                    <a:pt x="0" y="19840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sp>
        <p:nvSpPr>
          <p:cNvPr id="18" name="AutoShape 18"/>
          <p:cNvSpPr/>
          <p:nvPr/>
        </p:nvSpPr>
        <p:spPr>
          <a:xfrm>
            <a:off x="12665111" y="5143500"/>
            <a:ext cx="1249450" cy="19050"/>
          </a:xfrm>
          <a:prstGeom prst="line">
            <a:avLst/>
          </a:prstGeom>
          <a:ln w="57150" cap="flat">
            <a:solidFill>
              <a:srgbClr val="FF0000"/>
            </a:solidFill>
            <a:prstDash val="solid"/>
            <a:headEnd type="none" w="sm" len="sm"/>
            <a:tailEnd type="arrow" w="med" len="sm"/>
          </a:ln>
        </p:spPr>
      </p:sp>
      <p:sp>
        <p:nvSpPr>
          <p:cNvPr id="19" name="AutoShape 19"/>
          <p:cNvSpPr/>
          <p:nvPr/>
        </p:nvSpPr>
        <p:spPr>
          <a:xfrm flipV="1">
            <a:off x="12665111" y="3194745"/>
            <a:ext cx="19050" cy="1948755"/>
          </a:xfrm>
          <a:prstGeom prst="line">
            <a:avLst/>
          </a:prstGeom>
          <a:ln w="57150" cap="flat">
            <a:solidFill>
              <a:srgbClr val="FF0000"/>
            </a:solidFill>
            <a:prstDash val="solid"/>
            <a:headEnd type="none" w="sm" len="sm"/>
            <a:tailEnd type="none" w="sm" len="sm"/>
          </a:ln>
        </p:spPr>
      </p:sp>
      <p:sp>
        <p:nvSpPr>
          <p:cNvPr id="20" name="TextBox 20"/>
          <p:cNvSpPr txBox="1"/>
          <p:nvPr/>
        </p:nvSpPr>
        <p:spPr>
          <a:xfrm>
            <a:off x="14555319" y="7681031"/>
            <a:ext cx="1772952" cy="1314548"/>
          </a:xfrm>
          <a:prstGeom prst="rect">
            <a:avLst/>
          </a:prstGeom>
        </p:spPr>
        <p:txBody>
          <a:bodyPr lIns="0" tIns="0" rIns="0" bIns="0" rtlCol="0" anchor="t">
            <a:spAutoFit/>
          </a:bodyPr>
          <a:lstStyle/>
          <a:p>
            <a:pPr algn="ctr">
              <a:lnSpc>
                <a:spcPts val="3494"/>
              </a:lnSpc>
            </a:pPr>
            <a:r>
              <a:rPr lang="en-US" sz="2495">
                <a:solidFill>
                  <a:srgbClr val="FFFFFF"/>
                </a:solidFill>
                <a:latin typeface="Canva Sans"/>
                <a:ea typeface="Canva Sans"/>
                <a:cs typeface="Canva Sans"/>
                <a:sym typeface="Canva Sans"/>
              </a:rPr>
              <a:t>Automatic Cooling System</a:t>
            </a:r>
          </a:p>
        </p:txBody>
      </p:sp>
      <p:sp>
        <p:nvSpPr>
          <p:cNvPr id="21" name="AutoShape 21"/>
          <p:cNvSpPr/>
          <p:nvPr/>
        </p:nvSpPr>
        <p:spPr>
          <a:xfrm flipV="1">
            <a:off x="15441795" y="6528222"/>
            <a:ext cx="0" cy="1200434"/>
          </a:xfrm>
          <a:prstGeom prst="line">
            <a:avLst/>
          </a:prstGeom>
          <a:ln w="57150" cap="flat">
            <a:solidFill>
              <a:srgbClr val="5EBCE5"/>
            </a:solidFill>
            <a:prstDash val="solid"/>
            <a:headEnd type="none" w="sm" len="sm"/>
            <a:tailEnd type="arrow" w="med" len="sm"/>
          </a:ln>
        </p:spPr>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0204"/>
        </a:solidFill>
        <a:effectLst/>
      </p:bgPr>
    </p:bg>
    <p:spTree>
      <p:nvGrpSpPr>
        <p:cNvPr id="1" name=""/>
        <p:cNvGrpSpPr/>
        <p:nvPr/>
      </p:nvGrpSpPr>
      <p:grpSpPr>
        <a:xfrm>
          <a:off x="0" y="0"/>
          <a:ext cx="0" cy="0"/>
          <a:chOff x="0" y="0"/>
          <a:chExt cx="0" cy="0"/>
        </a:xfrm>
      </p:grpSpPr>
      <p:sp>
        <p:nvSpPr>
          <p:cNvPr id="2" name="TextBox 2"/>
          <p:cNvSpPr txBox="1"/>
          <p:nvPr/>
        </p:nvSpPr>
        <p:spPr>
          <a:xfrm>
            <a:off x="2096877" y="1438485"/>
            <a:ext cx="14094247" cy="7893268"/>
          </a:xfrm>
          <a:prstGeom prst="rect">
            <a:avLst/>
          </a:prstGeom>
        </p:spPr>
        <p:txBody>
          <a:bodyPr lIns="0" tIns="0" rIns="0" bIns="0" rtlCol="0" anchor="t">
            <a:spAutoFit/>
          </a:bodyPr>
          <a:lstStyle/>
          <a:p>
            <a:pPr algn="ctr">
              <a:lnSpc>
                <a:spcPts val="4572"/>
              </a:lnSpc>
              <a:spcBef>
                <a:spcPct val="0"/>
              </a:spcBef>
            </a:pPr>
            <a:r>
              <a:rPr lang="en-US" sz="3266" dirty="0">
                <a:solidFill>
                  <a:srgbClr val="FFFFFF"/>
                </a:solidFill>
                <a:latin typeface="Canva Sans Bold"/>
                <a:ea typeface="Canva Sans Bold"/>
                <a:cs typeface="Canva Sans Bold"/>
                <a:sym typeface="Canva Sans Bold"/>
              </a:rPr>
              <a:t>TOOLS AND TECHNOLOGIES</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HARDWARE:</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 Dual Battery System: </a:t>
            </a:r>
            <a:r>
              <a:rPr lang="en-US" sz="2966" dirty="0">
                <a:solidFill>
                  <a:srgbClr val="FFFFFF"/>
                </a:solidFill>
                <a:latin typeface="Canva Sans"/>
                <a:ea typeface="Canva Sans"/>
                <a:cs typeface="Canva Sans"/>
                <a:sym typeface="Canva Sans"/>
              </a:rPr>
              <a:t>Provides continuous power supply by switching between two batteries.</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 OLED Display: </a:t>
            </a:r>
            <a:r>
              <a:rPr lang="en-US" sz="2966" dirty="0">
                <a:solidFill>
                  <a:srgbClr val="FFFFFF"/>
                </a:solidFill>
                <a:latin typeface="Canva Sans"/>
                <a:ea typeface="Canva Sans"/>
                <a:cs typeface="Canva Sans"/>
                <a:sym typeface="Canva Sans"/>
              </a:rPr>
              <a:t>Shows real-time status updates to users.</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 Drive Motor: </a:t>
            </a:r>
            <a:r>
              <a:rPr lang="en-US" sz="2966" dirty="0">
                <a:solidFill>
                  <a:srgbClr val="FFFFFF"/>
                </a:solidFill>
                <a:latin typeface="Canva Sans"/>
                <a:ea typeface="Canva Sans"/>
                <a:cs typeface="Canva Sans"/>
                <a:sym typeface="Canva Sans"/>
              </a:rPr>
              <a:t>Propels the vehicle.</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 Relays: </a:t>
            </a:r>
            <a:r>
              <a:rPr lang="en-US" sz="2966" dirty="0">
                <a:solidFill>
                  <a:srgbClr val="FFFFFF"/>
                </a:solidFill>
                <a:latin typeface="Canva Sans"/>
                <a:ea typeface="Canva Sans"/>
                <a:cs typeface="Canva Sans"/>
                <a:sym typeface="Canva Sans"/>
              </a:rPr>
              <a:t>Facilitates seamless switching between batteries and solar panels.</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 Peltier Cooling System: </a:t>
            </a:r>
            <a:r>
              <a:rPr lang="en-US" sz="2966" dirty="0">
                <a:solidFill>
                  <a:srgbClr val="FFFFFF"/>
                </a:solidFill>
                <a:latin typeface="Canva Sans"/>
                <a:ea typeface="Canva Sans"/>
                <a:cs typeface="Canva Sans"/>
                <a:sym typeface="Canva Sans"/>
              </a:rPr>
              <a:t>Regulates battery temperature to prevent overheating.</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 GPS Technology: </a:t>
            </a:r>
            <a:r>
              <a:rPr lang="en-US" sz="2966" dirty="0">
                <a:solidFill>
                  <a:srgbClr val="FFFFFF"/>
                </a:solidFill>
                <a:latin typeface="Canva Sans"/>
                <a:ea typeface="Canva Sans"/>
                <a:cs typeface="Canva Sans"/>
                <a:sym typeface="Canva Sans"/>
              </a:rPr>
              <a:t>Locates EV stations and the vehicle’s current position.</a:t>
            </a:r>
          </a:p>
          <a:p>
            <a:pPr algn="ctr">
              <a:lnSpc>
                <a:spcPts val="4152"/>
              </a:lnSpc>
              <a:spcBef>
                <a:spcPct val="0"/>
              </a:spcBef>
            </a:pPr>
            <a:endParaRPr lang="en-US" sz="2966" dirty="0">
              <a:solidFill>
                <a:srgbClr val="FFFFFF"/>
              </a:solidFill>
              <a:latin typeface="Canva Sans"/>
              <a:ea typeface="Canva Sans"/>
              <a:cs typeface="Canva Sans"/>
              <a:sym typeface="Canva Sans"/>
            </a:endParaRP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SOFTWARE:</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 Web Development: </a:t>
            </a:r>
            <a:r>
              <a:rPr lang="en-US" sz="2966" dirty="0">
                <a:solidFill>
                  <a:srgbClr val="FFFFFF"/>
                </a:solidFill>
                <a:latin typeface="Canva Sans"/>
                <a:ea typeface="Canva Sans"/>
                <a:cs typeface="Canva Sans"/>
                <a:sym typeface="Canva Sans"/>
              </a:rPr>
              <a:t>HTML, CSS for creating the user interface.</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 Database Management: </a:t>
            </a:r>
            <a:r>
              <a:rPr lang="en-US" sz="2966" dirty="0">
                <a:solidFill>
                  <a:srgbClr val="FFFFFF"/>
                </a:solidFill>
                <a:latin typeface="Canva Sans"/>
                <a:ea typeface="Canva Sans"/>
                <a:cs typeface="Canva Sans"/>
                <a:sym typeface="Canva Sans"/>
              </a:rPr>
              <a:t>MySQL for storing and managing data.</a:t>
            </a:r>
          </a:p>
          <a:p>
            <a:pPr algn="just">
              <a:lnSpc>
                <a:spcPts val="4152"/>
              </a:lnSpc>
              <a:spcBef>
                <a:spcPct val="0"/>
              </a:spcBef>
            </a:pPr>
            <a:r>
              <a:rPr lang="en-US" sz="2966" dirty="0">
                <a:solidFill>
                  <a:srgbClr val="FFFFFF"/>
                </a:solidFill>
                <a:latin typeface="Canva Sans Bold"/>
                <a:ea typeface="Canva Sans Bold"/>
                <a:cs typeface="Canva Sans Bold"/>
                <a:sym typeface="Canva Sans Bold"/>
              </a:rPr>
              <a:t>• Web Hosting: </a:t>
            </a:r>
            <a:r>
              <a:rPr lang="en-US" sz="2966" dirty="0">
                <a:solidFill>
                  <a:srgbClr val="FFFFFF"/>
                </a:solidFill>
                <a:latin typeface="Canva Sans"/>
                <a:ea typeface="Canva Sans"/>
                <a:cs typeface="Canva Sans"/>
                <a:sym typeface="Canva Sans"/>
              </a:rPr>
              <a:t>Deployed on the 000webhost server.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511</Words>
  <Application>Microsoft Office PowerPoint</Application>
  <PresentationFormat>Custom</PresentationFormat>
  <Paragraphs>90</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DM Sans Bold</vt:lpstr>
      <vt:lpstr>Arial</vt:lpstr>
      <vt:lpstr>Canva Sans Bold</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 Ignite</dc:title>
  <dc:creator>KEERTHANA</dc:creator>
  <cp:lastModifiedBy>KEERTHANA</cp:lastModifiedBy>
  <cp:revision>8</cp:revision>
  <dcterms:created xsi:type="dcterms:W3CDTF">2006-08-16T00:00:00Z</dcterms:created>
  <dcterms:modified xsi:type="dcterms:W3CDTF">2024-08-14T17:29:01Z</dcterms:modified>
  <dc:identifier>DAGLaGexr58</dc:identifier>
</cp:coreProperties>
</file>